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60"/>
  </p:notesMasterIdLst>
  <p:handoutMasterIdLst>
    <p:handoutMasterId r:id="rId61"/>
  </p:handoutMasterIdLst>
  <p:sldIdLst>
    <p:sldId id="261" r:id="rId5"/>
    <p:sldId id="363" r:id="rId6"/>
    <p:sldId id="367" r:id="rId7"/>
    <p:sldId id="364" r:id="rId8"/>
    <p:sldId id="366" r:id="rId9"/>
    <p:sldId id="305" r:id="rId10"/>
    <p:sldId id="304" r:id="rId11"/>
    <p:sldId id="307" r:id="rId12"/>
    <p:sldId id="306" r:id="rId13"/>
    <p:sldId id="368" r:id="rId14"/>
    <p:sldId id="311" r:id="rId15"/>
    <p:sldId id="313" r:id="rId16"/>
    <p:sldId id="314" r:id="rId17"/>
    <p:sldId id="315" r:id="rId18"/>
    <p:sldId id="316" r:id="rId19"/>
    <p:sldId id="317" r:id="rId20"/>
    <p:sldId id="318" r:id="rId21"/>
    <p:sldId id="319" r:id="rId22"/>
    <p:sldId id="321" r:id="rId23"/>
    <p:sldId id="322" r:id="rId24"/>
    <p:sldId id="369" r:id="rId25"/>
    <p:sldId id="334" r:id="rId26"/>
    <p:sldId id="332" r:id="rId27"/>
    <p:sldId id="333" r:id="rId28"/>
    <p:sldId id="336" r:id="rId29"/>
    <p:sldId id="337" r:id="rId30"/>
    <p:sldId id="339" r:id="rId31"/>
    <p:sldId id="340" r:id="rId32"/>
    <p:sldId id="341" r:id="rId33"/>
    <p:sldId id="370" r:id="rId34"/>
    <p:sldId id="343" r:id="rId35"/>
    <p:sldId id="344" r:id="rId36"/>
    <p:sldId id="345" r:id="rId37"/>
    <p:sldId id="346" r:id="rId38"/>
    <p:sldId id="347" r:id="rId39"/>
    <p:sldId id="348" r:id="rId40"/>
    <p:sldId id="349" r:id="rId41"/>
    <p:sldId id="350" r:id="rId42"/>
    <p:sldId id="351" r:id="rId43"/>
    <p:sldId id="352" r:id="rId44"/>
    <p:sldId id="353" r:id="rId45"/>
    <p:sldId id="371" r:id="rId46"/>
    <p:sldId id="298" r:id="rId47"/>
    <p:sldId id="260" r:id="rId48"/>
    <p:sldId id="299" r:id="rId49"/>
    <p:sldId id="355" r:id="rId50"/>
    <p:sldId id="356" r:id="rId51"/>
    <p:sldId id="357" r:id="rId52"/>
    <p:sldId id="358" r:id="rId53"/>
    <p:sldId id="359" r:id="rId54"/>
    <p:sldId id="360" r:id="rId55"/>
    <p:sldId id="361" r:id="rId56"/>
    <p:sldId id="362" r:id="rId57"/>
    <p:sldId id="278" r:id="rId58"/>
    <p:sldId id="29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1E2"/>
    <a:srgbClr val="702082"/>
    <a:srgbClr val="21232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25936-AE30-4FAE-A881-99C54179190F}" v="2" dt="2023-04-03T12:14:05.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899" autoAdjust="0"/>
  </p:normalViewPr>
  <p:slideViewPr>
    <p:cSldViewPr snapToGrid="0" snapToObjects="1">
      <p:cViewPr varScale="1">
        <p:scale>
          <a:sx n="84" d="100"/>
          <a:sy n="84" d="100"/>
        </p:scale>
        <p:origin x="564" y="2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03/05/2023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mean-median-mod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altLang="zh-CN" sz="1200" kern="100" dirty="0">
                <a:effectLst/>
                <a:latin typeface="+mn-lt"/>
                <a:ea typeface="等线" panose="02010600030101010101" pitchFamily="2" charset="-122"/>
                <a:cs typeface="Arial" panose="020B0604020202020204" pitchFamily="34" charset="0"/>
              </a:rPr>
              <a:t>Includes various tasks and considerations such as</a:t>
            </a:r>
            <a:endParaRPr lang="zh-CN" altLang="zh-CN" sz="1200" kern="100" dirty="0">
              <a:effectLst/>
              <a:latin typeface="+mn-lt"/>
              <a:ea typeface="等线" panose="02010600030101010101" pitchFamily="2" charset="-122"/>
              <a:cs typeface="Arial" panose="020B0604020202020204" pitchFamily="34" charset="0"/>
            </a:endParaRPr>
          </a:p>
          <a:p>
            <a:pPr marL="0" indent="0" algn="just">
              <a:buNone/>
            </a:pPr>
            <a:r>
              <a:rPr lang="en-US" altLang="zh-CN" sz="1200" kern="100" dirty="0">
                <a:effectLst/>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Selecting and acquiring data to use</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Integrating different data sources together </a:t>
            </a:r>
          </a:p>
          <a:p>
            <a:pPr marL="0" indent="0" algn="just">
              <a:buNone/>
            </a:pPr>
            <a:r>
              <a:rPr lang="en-GB" altLang="zh-CN" sz="1200" kern="100" dirty="0">
                <a:latin typeface="+mn-lt"/>
                <a:ea typeface="等线" panose="02010600030101010101" pitchFamily="2" charset="-122"/>
                <a:cs typeface="Arial" panose="020B0604020202020204" pitchFamily="34" charset="0"/>
              </a:rPr>
              <a:t>	- </a:t>
            </a:r>
            <a:r>
              <a:rPr lang="en-GB" altLang="zh-CN" sz="1200" kern="100" dirty="0">
                <a:effectLst/>
                <a:latin typeface="+mn-lt"/>
                <a:ea typeface="等线" panose="02010600030101010101" pitchFamily="2" charset="-122"/>
                <a:cs typeface="Arial" panose="020B0604020202020204" pitchFamily="34" charset="0"/>
              </a:rPr>
              <a:t>Conducting exploratory analysis </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Cleaning/repairing data, e.g., missing data, inconsistent data </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a:t>
            </a:r>
            <a:r>
              <a:rPr lang="en-GB" altLang="zh-CN" sz="1200" dirty="0">
                <a:effectLst/>
                <a:latin typeface="+mn-lt"/>
                <a:ea typeface="等线" panose="02010600030101010101" pitchFamily="2" charset="-122"/>
                <a:cs typeface="Arial" panose="020B0604020202020204" pitchFamily="34" charset="0"/>
              </a:rPr>
              <a:t> </a:t>
            </a:r>
            <a:r>
              <a:rPr lang="en-GB" altLang="zh-CN" sz="1200" kern="100" dirty="0">
                <a:latin typeface="+mn-lt"/>
                <a:ea typeface="等线" panose="02010600030101010101" pitchFamily="2" charset="-122"/>
                <a:cs typeface="Arial" panose="020B0604020202020204" pitchFamily="34" charset="0"/>
              </a:rPr>
              <a:t>Data reduction, transformation, etc.</a:t>
            </a:r>
          </a:p>
          <a:p>
            <a:pPr marL="0" indent="0" algn="just">
              <a:buNone/>
            </a:pPr>
            <a:endParaRPr lang="en-GB" altLang="zh-CN" sz="1200" kern="100" dirty="0">
              <a:latin typeface="+mn-lt"/>
              <a:ea typeface="等线" panose="02010600030101010101" pitchFamily="2" charset="-122"/>
              <a:cs typeface="Arial" panose="020B0604020202020204" pitchFamily="34" charset="0"/>
            </a:endParaRPr>
          </a:p>
          <a:p>
            <a:r>
              <a:rPr lang="en-GB" altLang="zh-CN" sz="1200" dirty="0">
                <a:solidFill>
                  <a:srgbClr val="0070C0"/>
                </a:solidFill>
                <a:latin typeface="Arial" panose="020B0604020202020204" pitchFamily="34" charset="0"/>
                <a:cs typeface="Arial" panose="020B0604020202020204" pitchFamily="34" charset="0"/>
              </a:rPr>
              <a:t>Data integration </a:t>
            </a:r>
            <a:r>
              <a:rPr lang="en-GB" altLang="zh-CN" sz="1200" dirty="0">
                <a:latin typeface="Arial" panose="020B0604020202020204" pitchFamily="34" charset="0"/>
                <a:cs typeface="Arial" panose="020B0604020202020204" pitchFamily="34" charset="0"/>
              </a:rPr>
              <a:t>- integration of multiple databases, data cubes, or files </a:t>
            </a:r>
          </a:p>
          <a:p>
            <a:r>
              <a:rPr lang="en-GB" altLang="zh-CN" sz="1200" dirty="0">
                <a:solidFill>
                  <a:srgbClr val="0070C0"/>
                </a:solidFill>
                <a:latin typeface="Arial" panose="020B0604020202020204" pitchFamily="34" charset="0"/>
                <a:cs typeface="Arial" panose="020B0604020202020204" pitchFamily="34" charset="0"/>
              </a:rPr>
              <a:t>Data description</a:t>
            </a:r>
            <a:r>
              <a:rPr lang="en-GB" altLang="zh-CN" sz="1200" dirty="0">
                <a:latin typeface="Arial" panose="020B0604020202020204" pitchFamily="34" charset="0"/>
                <a:cs typeface="Arial" panose="020B0604020202020204" pitchFamily="34" charset="0"/>
              </a:rPr>
              <a:t>, </a:t>
            </a:r>
            <a:r>
              <a:rPr lang="en-GB" altLang="zh-CN" sz="1200" dirty="0">
                <a:solidFill>
                  <a:srgbClr val="0070C0"/>
                </a:solidFill>
                <a:latin typeface="Arial" panose="020B0604020202020204" pitchFamily="34" charset="0"/>
                <a:cs typeface="Arial" panose="020B0604020202020204" pitchFamily="34" charset="0"/>
              </a:rPr>
              <a:t>summarisation</a:t>
            </a:r>
            <a:r>
              <a:rPr lang="en-GB" altLang="zh-CN" sz="1200" dirty="0">
                <a:latin typeface="Arial" panose="020B0604020202020204" pitchFamily="34" charset="0"/>
                <a:cs typeface="Arial" panose="020B0604020202020204" pitchFamily="34" charset="0"/>
              </a:rPr>
              <a:t> and </a:t>
            </a:r>
            <a:r>
              <a:rPr lang="en-GB" altLang="zh-CN" sz="1200" dirty="0">
                <a:solidFill>
                  <a:srgbClr val="0070C0"/>
                </a:solidFill>
                <a:latin typeface="Arial" panose="020B0604020202020204" pitchFamily="34" charset="0"/>
                <a:cs typeface="Arial" panose="020B0604020202020204" pitchFamily="34" charset="0"/>
              </a:rPr>
              <a:t>visualisation </a:t>
            </a:r>
          </a:p>
          <a:p>
            <a:r>
              <a:rPr lang="en-GB" altLang="zh-CN" sz="1200" dirty="0">
                <a:solidFill>
                  <a:srgbClr val="0070C0"/>
                </a:solidFill>
                <a:latin typeface="Arial" panose="020B0604020202020204" pitchFamily="34" charset="0"/>
                <a:cs typeface="Arial" panose="020B0604020202020204" pitchFamily="34" charset="0"/>
              </a:rPr>
              <a:t>Data cleaning </a:t>
            </a:r>
            <a:r>
              <a:rPr lang="en-GB" altLang="zh-CN" sz="12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1200" dirty="0">
                <a:solidFill>
                  <a:srgbClr val="0070C0"/>
                </a:solidFill>
                <a:latin typeface="Arial" panose="020B0604020202020204" pitchFamily="34" charset="0"/>
                <a:cs typeface="Arial" panose="020B0604020202020204" pitchFamily="34" charset="0"/>
              </a:rPr>
              <a:t>Data reduction </a:t>
            </a:r>
            <a:r>
              <a:rPr lang="en-GB" altLang="zh-CN" sz="12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1200" dirty="0">
                <a:solidFill>
                  <a:srgbClr val="0070C0"/>
                </a:solidFill>
                <a:latin typeface="Arial" panose="020B0604020202020204" pitchFamily="34" charset="0"/>
                <a:cs typeface="Arial" panose="020B0604020202020204" pitchFamily="34" charset="0"/>
              </a:rPr>
              <a:t>Data transformation </a:t>
            </a:r>
            <a:r>
              <a:rPr lang="en-GB" altLang="zh-CN" sz="1200" dirty="0">
                <a:latin typeface="Arial" panose="020B0604020202020204" pitchFamily="34" charset="0"/>
                <a:cs typeface="Arial" panose="020B0604020202020204" pitchFamily="34" charset="0"/>
              </a:rPr>
              <a:t>- normalisation and aggregation </a:t>
            </a:r>
          </a:p>
          <a:p>
            <a:r>
              <a:rPr lang="en-GB" altLang="zh-CN" sz="1200" dirty="0">
                <a:solidFill>
                  <a:srgbClr val="0070C0"/>
                </a:solidFill>
                <a:latin typeface="Arial" panose="020B0604020202020204" pitchFamily="34" charset="0"/>
                <a:cs typeface="Arial" panose="020B0604020202020204" pitchFamily="34" charset="0"/>
              </a:rPr>
              <a:t>Data discretisation </a:t>
            </a:r>
            <a:r>
              <a:rPr lang="en-GB" altLang="zh-CN" sz="1200" dirty="0">
                <a:latin typeface="Arial" panose="020B0604020202020204" pitchFamily="34" charset="0"/>
                <a:cs typeface="Arial" panose="020B0604020202020204" pitchFamily="34" charset="0"/>
              </a:rPr>
              <a:t>(for numerical data) and </a:t>
            </a:r>
            <a:r>
              <a:rPr lang="en-GB" altLang="zh-CN" sz="1200" dirty="0">
                <a:solidFill>
                  <a:srgbClr val="0070C0"/>
                </a:solidFill>
                <a:latin typeface="Arial" panose="020B0604020202020204" pitchFamily="34" charset="0"/>
                <a:cs typeface="Arial" panose="020B0604020202020204" pitchFamily="34" charset="0"/>
              </a:rPr>
              <a:t>generalisation</a:t>
            </a:r>
          </a:p>
          <a:p>
            <a:pPr marL="0" indent="0" algn="just">
              <a:buNone/>
            </a:pPr>
            <a:endParaRPr lang="zh-CN" altLang="en-US" sz="1200" kern="100" dirty="0">
              <a:latin typeface="+mn-lt"/>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4018845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A </a:t>
            </a:r>
            <a:r>
              <a:rPr lang="en-US" altLang="zh-CN" sz="1200" b="1" i="1" dirty="0">
                <a:latin typeface="Arial" panose="020B0604020202020204" pitchFamily="34" charset="0"/>
                <a:cs typeface="Arial" panose="020B0604020202020204" pitchFamily="34" charset="0"/>
              </a:rPr>
              <a:t>full outer join </a:t>
            </a:r>
            <a:r>
              <a:rPr lang="en-US" altLang="zh-CN" sz="1200" dirty="0">
                <a:latin typeface="Arial" panose="020B0604020202020204" pitchFamily="34" charset="0"/>
                <a:cs typeface="Arial" panose="020B0604020202020204" pitchFamily="34" charset="0"/>
              </a:rPr>
              <a:t>includes all rows from both tables, necessarily introducing null values or missing values when there are rows in one table that do not match a row in the other. </a:t>
            </a:r>
            <a:endParaRPr lang="zh-CN" altLang="en-US" sz="12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14</a:t>
            </a:fld>
            <a:endParaRPr lang="en-GB"/>
          </a:p>
        </p:txBody>
      </p:sp>
    </p:spTree>
    <p:extLst>
      <p:ext uri="{BB962C8B-B14F-4D97-AF65-F5344CB8AC3E}">
        <p14:creationId xmlns:p14="http://schemas.microsoft.com/office/powerpoint/2010/main" val="371876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A </a:t>
            </a:r>
            <a:r>
              <a:rPr lang="en-US" altLang="zh-CN" sz="1200" b="1" i="1" dirty="0">
                <a:latin typeface="Arial" panose="020B0604020202020204" pitchFamily="34" charset="0"/>
                <a:cs typeface="Arial" panose="020B0604020202020204" pitchFamily="34" charset="0"/>
              </a:rPr>
              <a:t>left join </a:t>
            </a:r>
            <a:r>
              <a:rPr lang="en-US" altLang="zh-CN" sz="1200" dirty="0">
                <a:latin typeface="Arial" panose="020B0604020202020204" pitchFamily="34" charset="0"/>
                <a:cs typeface="Arial" panose="020B0604020202020204" pitchFamily="34" charset="0"/>
              </a:rPr>
              <a:t>includes all rows from </a:t>
            </a:r>
            <a:r>
              <a:rPr lang="en-US" altLang="zh-CN" sz="1200" b="1" i="1" dirty="0">
                <a:latin typeface="Arial" panose="020B0604020202020204" pitchFamily="34" charset="0"/>
                <a:cs typeface="Arial" panose="020B0604020202020204" pitchFamily="34" charset="0"/>
              </a:rPr>
              <a:t>the left table </a:t>
            </a:r>
            <a:r>
              <a:rPr lang="en-US" altLang="zh-CN" sz="1200" b="0" i="1" dirty="0">
                <a:latin typeface="Arial" panose="020B0604020202020204" pitchFamily="34" charset="0"/>
                <a:cs typeface="Arial" panose="020B0604020202020204" pitchFamily="34" charset="0"/>
              </a:rPr>
              <a:t>and all the contents of the right table for those rows that have a match between tables. </a:t>
            </a:r>
            <a:endParaRPr lang="zh-CN" altLang="en-US" sz="1200" dirty="0">
              <a:latin typeface="Arial" panose="020B0604020202020204" pitchFamily="34" charset="0"/>
              <a:cs typeface="Arial" panose="020B0604020202020204" pitchFamily="34" charset="0"/>
            </a:endParaRPr>
          </a:p>
          <a:p>
            <a:endParaRPr lang="en-US" altLang="zh-CN" dirty="0"/>
          </a:p>
          <a:p>
            <a:r>
              <a:rPr lang="en-US" altLang="zh-CN" dirty="0"/>
              <a:t>This method is sensitive to the order of the table in the command. Be careful on which table you put first. </a:t>
            </a:r>
          </a:p>
          <a:p>
            <a:endParaRPr lang="en-US" altLang="zh-CN" dirty="0"/>
          </a:p>
          <a:p>
            <a:r>
              <a:rPr lang="en-US" altLang="zh-CN" dirty="0"/>
              <a:t>A right join works exactly like a left join, but logically, contains the whole right table. Again, this is sensitive to the order of the table in the command.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15</a:t>
            </a:fld>
            <a:endParaRPr lang="en-GB"/>
          </a:p>
        </p:txBody>
      </p:sp>
    </p:spTree>
    <p:extLst>
      <p:ext uri="{BB962C8B-B14F-4D97-AF65-F5344CB8AC3E}">
        <p14:creationId xmlns:p14="http://schemas.microsoft.com/office/powerpoint/2010/main" val="152801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b="0" kern="100" dirty="0">
                <a:effectLst/>
                <a:ea typeface="等线" panose="02010600030101010101" pitchFamily="2" charset="-122"/>
                <a:cs typeface="Arial" panose="020B0604020202020204" pitchFamily="34" charset="0"/>
              </a:rPr>
              <a:t>Data integration is not an easy job, as there are many difficulties. </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First is Database heterogeneity, including </a:t>
            </a:r>
            <a:r>
              <a:rPr lang="en-US" altLang="zh-CN" sz="1200" b="0" kern="100" dirty="0">
                <a:solidFill>
                  <a:srgbClr val="0066FF"/>
                </a:solidFill>
                <a:effectLst/>
                <a:ea typeface="等线" panose="02010600030101010101" pitchFamily="2" charset="-122"/>
                <a:cs typeface="Arial" panose="020B0604020202020204" pitchFamily="34" charset="0"/>
              </a:rPr>
              <a:t>System Heterogeneity and schematic heterogeneity. </a:t>
            </a:r>
          </a:p>
          <a:p>
            <a:pPr algn="just"/>
            <a:r>
              <a:rPr lang="en-US" altLang="zh-CN" sz="1200" b="0" kern="100" dirty="0">
                <a:solidFill>
                  <a:srgbClr val="0066FF"/>
                </a:solidFill>
                <a:effectLst/>
                <a:ea typeface="等线" panose="02010600030101010101" pitchFamily="2" charset="-122"/>
                <a:cs typeface="Arial" panose="020B0604020202020204" pitchFamily="34" charset="0"/>
              </a:rPr>
              <a:t>System het occurs when using </a:t>
            </a:r>
            <a:r>
              <a:rPr lang="en-US" altLang="zh-CN" sz="1200" b="0" kern="100" dirty="0">
                <a:effectLst/>
                <a:ea typeface="等线" panose="02010600030101010101" pitchFamily="2" charset="-122"/>
                <a:cs typeface="Arial" panose="020B0604020202020204" pitchFamily="34" charset="0"/>
              </a:rPr>
              <a:t>different operating system, hardware platforms</a:t>
            </a:r>
          </a:p>
          <a:p>
            <a:pPr algn="just"/>
            <a:r>
              <a:rPr lang="en-US" altLang="zh-CN" sz="1200" b="0" kern="100" dirty="0">
                <a:effectLst/>
                <a:ea typeface="等线" panose="02010600030101010101" pitchFamily="2" charset="-122"/>
                <a:cs typeface="Arial" panose="020B0604020202020204" pitchFamily="34" charset="0"/>
              </a:rPr>
              <a:t>And </a:t>
            </a:r>
            <a:r>
              <a:rPr lang="en-US" altLang="zh-CN" sz="1200" b="0" kern="100" dirty="0">
                <a:solidFill>
                  <a:srgbClr val="0066FF"/>
                </a:solidFill>
                <a:effectLst/>
                <a:ea typeface="等线" panose="02010600030101010101" pitchFamily="2" charset="-122"/>
                <a:cs typeface="Arial" panose="020B0604020202020204" pitchFamily="34" charset="0"/>
              </a:rPr>
              <a:t>Schematic or Structural Heterogeneity refers to cases where</a:t>
            </a:r>
            <a:r>
              <a:rPr lang="en-US" altLang="zh-CN" sz="1200" b="0" kern="100" dirty="0">
                <a:effectLst/>
                <a:ea typeface="等线" panose="02010600030101010101" pitchFamily="2" charset="-122"/>
                <a:cs typeface="Arial" panose="020B0604020202020204" pitchFamily="34" charset="0"/>
              </a:rPr>
              <a:t> the native model or structure to store data differ in data sources, </a:t>
            </a:r>
            <a:r>
              <a:rPr lang="en-US" altLang="zh-CN" sz="1200" b="0" kern="100" dirty="0" err="1">
                <a:effectLst/>
                <a:ea typeface="等线" panose="02010600030101010101" pitchFamily="2" charset="-122"/>
                <a:cs typeface="Arial" panose="020B0604020202020204" pitchFamily="34" charset="0"/>
              </a:rPr>
              <a:t>e.g</a:t>
            </a:r>
            <a:r>
              <a:rPr lang="en-US" altLang="zh-CN" sz="1200" b="0" kern="100" dirty="0">
                <a:effectLst/>
                <a:ea typeface="等线" panose="02010600030101010101" pitchFamily="2" charset="-122"/>
                <a:cs typeface="Arial" panose="020B0604020202020204" pitchFamily="34" charset="0"/>
              </a:rPr>
              <a:t> SQL vs no SQL </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The Second issue is about detecting and resolving data value conflicts.</a:t>
            </a:r>
          </a:p>
          <a:p>
            <a:pPr algn="just"/>
            <a:r>
              <a:rPr lang="en-US" altLang="zh-CN" sz="1200" b="0" kern="100" dirty="0">
                <a:effectLst/>
                <a:ea typeface="等线" panose="02010600030101010101" pitchFamily="2" charset="-122"/>
                <a:cs typeface="Arial" panose="020B0604020202020204" pitchFamily="34" charset="0"/>
              </a:rPr>
              <a:t>For the same real-world entity, attribute values from different sources are different, including different representations, different scales, e.g., metric vs. British units</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Last not least is on Entity identification. </a:t>
            </a:r>
          </a:p>
          <a:p>
            <a:pPr algn="just"/>
            <a:r>
              <a:rPr lang="en-US" altLang="zh-CN" sz="1200" b="0" kern="100" dirty="0">
                <a:effectLst/>
                <a:ea typeface="等线" panose="02010600030101010101" pitchFamily="2" charset="-122"/>
                <a:cs typeface="Arial" panose="020B0604020202020204" pitchFamily="34" charset="0"/>
              </a:rPr>
              <a:t>When integrating data, we may need to identify entities from multiple data sources, but the same entity or attribute may have different names in different databases, e.g., Bill Clinton = William Clinton</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We will discuss this later in data linkage</a:t>
            </a:r>
            <a:endParaRPr lang="zh-CN" altLang="en-US" sz="1200" b="0" dirty="0">
              <a:cs typeface="Arial" panose="020B0604020202020204" pitchFamily="34" charset="0"/>
            </a:endParaRPr>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16</a:t>
            </a:fld>
            <a:endParaRPr lang="en-GB"/>
          </a:p>
        </p:txBody>
      </p:sp>
    </p:spTree>
    <p:extLst>
      <p:ext uri="{BB962C8B-B14F-4D97-AF65-F5344CB8AC3E}">
        <p14:creationId xmlns:p14="http://schemas.microsoft.com/office/powerpoint/2010/main" val="795208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A vivid example is the health surveillance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Data from many different sources need to be collected (including travel and immigration records; doctors, emergency and hospital admissions; drug purchases in pharmacies; animal health data; etc.)</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Such databases can have different formats and </a:t>
            </a:r>
            <a:r>
              <a:rPr lang="en-GB" altLang="zh-CN" sz="1200" kern="100" dirty="0" err="1">
                <a:effectLst/>
                <a:ea typeface="等线" panose="02010600030101010101" pitchFamily="2" charset="-122"/>
                <a:cs typeface="Arial" panose="020B0604020202020204" pitchFamily="34" charset="0"/>
              </a:rPr>
              <a:t>codings</a:t>
            </a:r>
            <a:r>
              <a:rPr lang="en-GB" altLang="zh-CN" sz="1200" kern="100" dirty="0">
                <a:effectLst/>
                <a:ea typeface="等线" panose="02010600030101010101" pitchFamily="2" charset="-122"/>
                <a:cs typeface="Arial" panose="020B0604020202020204" pitchFamily="34" charset="0"/>
              </a:rPr>
              <a:t>, and they usually contain data of different quality</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Volume is one issue, as they can contain many millions of records. </a:t>
            </a:r>
          </a:p>
          <a:p>
            <a:endParaRPr lang="en-GB" altLang="zh-CN" sz="1200" kern="100" dirty="0">
              <a:effectLst/>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Also another issue is privacy and confidentiality, if such data are stored</a:t>
            </a:r>
            <a:r>
              <a:rPr lang="en-US" altLang="zh-CN" sz="1200" kern="100" dirty="0">
                <a:ea typeface="等线" panose="02010600030101010101" pitchFamily="2" charset="-122"/>
                <a:cs typeface="Arial" panose="020B0604020202020204" pitchFamily="34" charset="0"/>
              </a:rPr>
              <a:t> </a:t>
            </a:r>
            <a:r>
              <a:rPr lang="en-GB" altLang="zh-CN" sz="1200" dirty="0">
                <a:effectLst/>
                <a:cs typeface="Arial" panose="020B0604020202020204" pitchFamily="34" charset="0"/>
              </a:rPr>
              <a:t>and linked at a central location and without proper regulations</a:t>
            </a:r>
            <a:endParaRPr lang="zh-CN" altLang="zh-CN" sz="1200" kern="100" dirty="0">
              <a:effectLst/>
              <a:ea typeface="等线" panose="02010600030101010101" pitchFamily="2" charset="-122"/>
              <a:cs typeface="Arial" panose="020B0604020202020204" pitchFamily="34" charset="0"/>
            </a:endParaRPr>
          </a:p>
          <a:p>
            <a:endParaRPr lang="zh-CN" alt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17</a:t>
            </a:fld>
            <a:endParaRPr lang="en-GB"/>
          </a:p>
        </p:txBody>
      </p:sp>
    </p:spTree>
    <p:extLst>
      <p:ext uri="{BB962C8B-B14F-4D97-AF65-F5344CB8AC3E}">
        <p14:creationId xmlns:p14="http://schemas.microsoft.com/office/powerpoint/2010/main" val="393173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two part of data integration is data linkage and data enrichment which brings t</a:t>
            </a:r>
            <a:r>
              <a:rPr lang="en-US" altLang="zh-CN" sz="1200" dirty="0"/>
              <a:t>ogether information from two different records that are believed to belong to the same entity based on matching variables. It is also known as record linkage, data  matching, entity identification, etc.</a:t>
            </a:r>
          </a:p>
          <a:p>
            <a:endParaRPr lang="en-US" altLang="zh-CN" dirty="0"/>
          </a:p>
          <a:p>
            <a:r>
              <a:rPr lang="en-US" altLang="zh-CN" dirty="0"/>
              <a:t>Beyond just joining, which made a single data table wider, linking can be understood as deepening data that is may not be stored in a single table. For example, if we had a patient record with one doctor, and the patient moved to a new city and registered with a new doctor, there may come a time that the two doctors surgeries want to merge records. But they don’t want to just create a single big table with one row per patient that has loads of columns for addresses. Instead, they probably want to keep the current address in a privileged or prominent position while potentially also retaining past addresses in less accessible but time stamped records. </a:t>
            </a:r>
          </a:p>
          <a:p>
            <a:endParaRPr lang="en-US" altLang="zh-CN" dirty="0"/>
          </a:p>
          <a:p>
            <a:r>
              <a:rPr lang="en-US" altLang="zh-CN" dirty="0"/>
              <a:t>This sort of linkage is relatively more complicated and not always need, so I won’t go deep into it. But I think it’s always good to know them in case you may encounter it in some days. </a:t>
            </a:r>
          </a:p>
          <a:p>
            <a:endParaRPr lang="en-US" altLang="zh-CN" sz="1200" dirty="0"/>
          </a:p>
          <a:p>
            <a:r>
              <a:rPr lang="en-US" altLang="zh-CN" sz="1200" dirty="0"/>
              <a:t>It is a challenging task if there are errors in the key variables that are used to link the data </a:t>
            </a:r>
          </a:p>
          <a:p>
            <a:endParaRPr lang="zh-CN" altLang="en-US" sz="1200"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18</a:t>
            </a:fld>
            <a:endParaRPr lang="en-GB"/>
          </a:p>
        </p:txBody>
      </p:sp>
    </p:spTree>
    <p:extLst>
      <p:ext uri="{BB962C8B-B14F-4D97-AF65-F5344CB8AC3E}">
        <p14:creationId xmlns:p14="http://schemas.microsoft.com/office/powerpoint/2010/main" val="102706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Based on </a:t>
            </a:r>
            <a:r>
              <a:rPr lang="en-US" altLang="zh-CN" sz="1200" b="0" dirty="0"/>
              <a:t>Deterministic linkage, we can set SSN as the reference. Row 1 in set B will be assigned to Row 3 in set A. But Row 2 in set B will fail to find a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if adopting Probabilistic linkage, we need find row 2 in set B is a replication of row 1 in set A, as they share same DOB, Sex and ZIP, although the name is name is not exactly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70B0AB28-7214-4921-9AEE-40B3256049C0}" type="slidenum">
              <a:rPr lang="en-GB" smtClean="0"/>
              <a:t>19</a:t>
            </a:fld>
            <a:endParaRPr lang="en-GB"/>
          </a:p>
        </p:txBody>
      </p:sp>
    </p:spTree>
    <p:extLst>
      <p:ext uri="{BB962C8B-B14F-4D97-AF65-F5344CB8AC3E}">
        <p14:creationId xmlns:p14="http://schemas.microsoft.com/office/powerpoint/2010/main" val="413898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roxima_novalight"/>
              </a:rPr>
              <a:t>Data enrichment is the process of introducing more data. </a:t>
            </a:r>
          </a:p>
          <a:p>
            <a:r>
              <a:rPr lang="en-US" altLang="zh-CN" b="0" i="0" dirty="0">
                <a:solidFill>
                  <a:srgbClr val="333333"/>
                </a:solidFill>
                <a:effectLst/>
                <a:latin typeface="proxima_novalight"/>
              </a:rPr>
              <a:t>It can be disparate data from other internal sources, or third party data from external sources. </a:t>
            </a:r>
          </a:p>
          <a:p>
            <a:endParaRPr lang="en-US" altLang="zh-CN" b="0" i="0" dirty="0">
              <a:solidFill>
                <a:srgbClr val="333333"/>
              </a:solidFill>
              <a:effectLst/>
              <a:latin typeface="proxima_novalight"/>
            </a:endParaRPr>
          </a:p>
          <a:p>
            <a:r>
              <a:rPr lang="en-US" altLang="zh-CN" sz="1200" dirty="0"/>
              <a:t>The benefits is that, first, it can provide contextualization with additional data, and second, it helps enrich or validate our data </a:t>
            </a:r>
          </a:p>
          <a:p>
            <a:endParaRPr lang="en-US" altLang="zh-CN" sz="1200" dirty="0"/>
          </a:p>
          <a:p>
            <a:r>
              <a:rPr lang="en-US" altLang="zh-CN" sz="1200" dirty="0"/>
              <a:t>For example:  to get a better understanding of advertising effectiveness, a company can enrich internal sales data with third party advertisement data</a:t>
            </a:r>
          </a:p>
          <a:p>
            <a:endParaRPr lang="en-US" altLang="zh-CN" b="0" i="0" dirty="0">
              <a:solidFill>
                <a:srgbClr val="333333"/>
              </a:solidFill>
              <a:effectLst/>
              <a:latin typeface="proxima_novalight"/>
            </a:endParaRPr>
          </a:p>
          <a:p>
            <a:r>
              <a:rPr lang="en-US" altLang="zh-CN" b="0" i="0" dirty="0">
                <a:solidFill>
                  <a:srgbClr val="333333"/>
                </a:solidFill>
                <a:effectLst/>
                <a:latin typeface="proxima_novalight"/>
              </a:rPr>
              <a:t>Enriched data is a valuable asset for any organization because it becomes more useful and insightful. </a:t>
            </a:r>
          </a:p>
          <a:p>
            <a:r>
              <a:rPr lang="en-US" altLang="zh-CN" b="0" i="0" dirty="0">
                <a:solidFill>
                  <a:srgbClr val="333333"/>
                </a:solidFill>
                <a:effectLst/>
                <a:latin typeface="proxima_novalight"/>
              </a:rPr>
              <a:t>A majority of brands conduct data enrichment on their raw data so that they can use it to make informed decisions. In 2018, data enrichment grew by 80%</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20</a:t>
            </a:fld>
            <a:endParaRPr lang="en-GB"/>
          </a:p>
        </p:txBody>
      </p:sp>
    </p:spTree>
    <p:extLst>
      <p:ext uri="{BB962C8B-B14F-4D97-AF65-F5344CB8AC3E}">
        <p14:creationId xmlns:p14="http://schemas.microsoft.com/office/powerpoint/2010/main" val="4150957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data cleaning? Well it’s been acknowledged that xx, xx, and xx. </a:t>
            </a:r>
          </a:p>
          <a:p>
            <a:endParaRPr lang="en-GB" dirty="0"/>
          </a:p>
          <a:p>
            <a:r>
              <a:rPr lang="en-GB" dirty="0"/>
              <a:t>We do data cleaning to avoid what data scientists call as GIGO, which stands for xx. </a:t>
            </a:r>
          </a:p>
        </p:txBody>
      </p:sp>
      <p:sp>
        <p:nvSpPr>
          <p:cNvPr id="4" name="Slide Number Placeholder 3"/>
          <p:cNvSpPr>
            <a:spLocks noGrp="1"/>
          </p:cNvSpPr>
          <p:nvPr>
            <p:ph type="sldNum" sz="quarter" idx="5"/>
          </p:nvPr>
        </p:nvSpPr>
        <p:spPr/>
        <p:txBody>
          <a:bodyPr/>
          <a:lstStyle/>
          <a:p>
            <a:fld id="{490AD8A2-07E5-465C-9C44-9F9F9187BFD0}" type="slidenum">
              <a:rPr lang="en-GB" smtClean="0"/>
              <a:t>22</a:t>
            </a:fld>
            <a:endParaRPr lang="en-GB"/>
          </a:p>
        </p:txBody>
      </p:sp>
    </p:spTree>
    <p:extLst>
      <p:ext uri="{BB962C8B-B14F-4D97-AF65-F5344CB8AC3E}">
        <p14:creationId xmlns:p14="http://schemas.microsoft.com/office/powerpoint/2010/main" val="287337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quality can be reviewed from multiple dimensions. Whether the data is complete, whether the data is accurate, whether the data is consistent. So on and so forth. </a:t>
            </a:r>
          </a:p>
          <a:p>
            <a:endParaRPr lang="en-GB" sz="2800" dirty="0"/>
          </a:p>
          <a:p>
            <a:r>
              <a:rPr lang="en-GB" sz="2800" dirty="0"/>
              <a:t>In this sense, Data in the real world is often </a:t>
            </a:r>
            <a:r>
              <a:rPr lang="en-GB" sz="2800" dirty="0">
                <a:solidFill>
                  <a:schemeClr val="accent1">
                    <a:lumMod val="75000"/>
                  </a:schemeClr>
                </a:solidFill>
              </a:rPr>
              <a:t>dirty</a:t>
            </a:r>
            <a:r>
              <a:rPr lang="en-GB" sz="2800" dirty="0"/>
              <a:t>, e.g., it can </a:t>
            </a:r>
            <a:r>
              <a:rPr lang="en-GB" sz="2800" dirty="0">
                <a:solidFill>
                  <a:schemeClr val="accent1">
                    <a:lumMod val="75000"/>
                  </a:schemeClr>
                </a:solidFill>
              </a:rPr>
              <a:t>miss</a:t>
            </a:r>
            <a:r>
              <a:rPr lang="en-GB" sz="2800" dirty="0"/>
              <a:t> certain attribute values or even certain attributes, or containing only aggregate data, </a:t>
            </a:r>
          </a:p>
          <a:p>
            <a:pPr marL="342900" lvl="1" indent="0">
              <a:buNone/>
            </a:pPr>
            <a:r>
              <a:rPr lang="en-GB" sz="2800" dirty="0"/>
              <a:t>	e.g., occupation could be empty,  or a less obvious example is that  Jan. 1 as everyone’s birthday</a:t>
            </a:r>
          </a:p>
          <a:p>
            <a:pPr marL="342900" lvl="1" indent="0">
              <a:buNone/>
            </a:pPr>
            <a:r>
              <a:rPr lang="en-GB" sz="2800" dirty="0">
                <a:solidFill>
                  <a:schemeClr val="accent1">
                    <a:lumMod val="75000"/>
                  </a:schemeClr>
                </a:solidFill>
              </a:rPr>
              <a:t>And also Inaccurate or noisy which means data </a:t>
            </a:r>
            <a:r>
              <a:rPr lang="en-GB" sz="2800" dirty="0"/>
              <a:t>contain errors or outliers, </a:t>
            </a:r>
          </a:p>
          <a:p>
            <a:pPr marL="342900" lvl="1" indent="0">
              <a:buNone/>
            </a:pPr>
            <a:r>
              <a:rPr lang="en-GB" sz="2800" dirty="0"/>
              <a:t>	e.g., salary as a negative value which is very questionable </a:t>
            </a:r>
            <a:endParaRPr lang="en-GB" sz="2800" dirty="0">
              <a:solidFill>
                <a:schemeClr val="tx1"/>
              </a:solidFill>
            </a:endParaRPr>
          </a:p>
          <a:p>
            <a:pPr marL="342900" lvl="1" indent="0">
              <a:buNone/>
            </a:pPr>
            <a:r>
              <a:rPr lang="en-GB" altLang="zh-CN" sz="2800" dirty="0">
                <a:solidFill>
                  <a:schemeClr val="tx1"/>
                </a:solidFill>
              </a:rPr>
              <a:t>It can also be </a:t>
            </a:r>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solidFill>
                  <a:schemeClr val="accent1">
                    <a:lumMod val="75000"/>
                  </a:schemeClr>
                </a:solidFill>
              </a:rPr>
              <a:t> when data </a:t>
            </a:r>
            <a:r>
              <a:rPr lang="en-GB" sz="2600" dirty="0"/>
              <a:t>contain discrepancies in codes or names, </a:t>
            </a:r>
          </a:p>
          <a:p>
            <a:pPr marL="342900" lvl="1" indent="0">
              <a:buNone/>
            </a:pPr>
            <a:r>
              <a:rPr lang="en-GB" sz="2600" dirty="0"/>
              <a:t>	e.g., when age = “42” but birthday indicates the entity was born in 1997</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685889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a very dirty dataset, </a:t>
            </a:r>
          </a:p>
          <a:p>
            <a:pPr marL="228600" indent="-228600">
              <a:buAutoNum type="arabicPeriod"/>
            </a:pPr>
            <a:r>
              <a:rPr lang="en-GB" dirty="0"/>
              <a:t>Missing values, some shown as null, some as unknown, and some is just empty</a:t>
            </a:r>
          </a:p>
          <a:p>
            <a:pPr marL="228600" indent="-228600">
              <a:buAutoNum type="arabicPeriod"/>
            </a:pPr>
            <a:r>
              <a:rPr lang="en-GB" dirty="0"/>
              <a:t>Date column may not in the desired format if we want to show month first and then date and year </a:t>
            </a:r>
          </a:p>
          <a:p>
            <a:pPr marL="228600" indent="-228600">
              <a:buAutoNum type="arabicPeriod"/>
            </a:pPr>
            <a:r>
              <a:rPr lang="en-GB" dirty="0"/>
              <a:t>If this is a report for Manchester only, and</a:t>
            </a:r>
            <a:r>
              <a:rPr lang="zh-CN" altLang="en-US" dirty="0"/>
              <a:t> </a:t>
            </a:r>
            <a:r>
              <a:rPr lang="en-GB" altLang="zh-CN" dirty="0"/>
              <a:t>we</a:t>
            </a:r>
            <a:r>
              <a:rPr lang="zh-CN" altLang="en-US" dirty="0"/>
              <a:t> </a:t>
            </a:r>
            <a:r>
              <a:rPr lang="en-GB" altLang="zh-CN" dirty="0"/>
              <a:t>have</a:t>
            </a:r>
            <a:r>
              <a:rPr lang="zh-CN" altLang="en-US" dirty="0"/>
              <a:t> </a:t>
            </a:r>
            <a:r>
              <a:rPr lang="en-GB" altLang="zh-CN" dirty="0"/>
              <a:t>the</a:t>
            </a:r>
            <a:r>
              <a:rPr lang="zh-CN" altLang="en-US" dirty="0"/>
              <a:t> </a:t>
            </a:r>
            <a:r>
              <a:rPr lang="en-GB" altLang="zh-CN" dirty="0"/>
              <a:t>postcode and </a:t>
            </a:r>
            <a:r>
              <a:rPr lang="en-GB" altLang="zh-CN" dirty="0" err="1"/>
              <a:t>streetname</a:t>
            </a:r>
            <a:r>
              <a:rPr lang="en-GB" altLang="zh-CN" dirty="0"/>
              <a:t> for Manchester, </a:t>
            </a:r>
            <a:r>
              <a:rPr lang="en-GB" dirty="0"/>
              <a:t>then the Edinburgh here is definitely an error </a:t>
            </a:r>
          </a:p>
          <a:p>
            <a:pPr marL="228600" indent="-228600">
              <a:buAutoNum type="arabicPeriod"/>
            </a:pPr>
            <a:r>
              <a:rPr lang="en-GB" dirty="0"/>
              <a:t>Also the postcode M88 doesn’t sound very reliable</a:t>
            </a:r>
          </a:p>
          <a:p>
            <a:pPr marL="228600" indent="-228600">
              <a:buAutoNum type="arabicPeriod"/>
            </a:pPr>
            <a:r>
              <a:rPr lang="en-GB" dirty="0"/>
              <a:t>And if take a closer look, two rows seems to belong to the same entity </a:t>
            </a:r>
          </a:p>
          <a:p>
            <a:pPr marL="0" indent="0">
              <a:buNone/>
            </a:pPr>
            <a:endParaRPr lang="en-GB" dirty="0"/>
          </a:p>
          <a:p>
            <a:pPr marL="0" indent="0">
              <a:buNone/>
            </a:pPr>
            <a:r>
              <a:rPr lang="en-GB" dirty="0"/>
              <a:t>If we put this data directly into use, then it’s not likely to get useful and accurate results </a:t>
            </a:r>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138821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Working in data could be ‘the sexiest job in the world in the 21</a:t>
            </a:r>
            <a:r>
              <a:rPr lang="en-GB" altLang="zh-CN" sz="1200" kern="100" baseline="30000" dirty="0">
                <a:effectLst/>
                <a:latin typeface="Arial" panose="020B0604020202020204" pitchFamily="34" charset="0"/>
                <a:ea typeface="等线" panose="02010600030101010101" pitchFamily="2" charset="-122"/>
                <a:cs typeface="Arial" panose="020B0604020202020204" pitchFamily="34" charset="0"/>
              </a:rPr>
              <a:t>st</a:t>
            </a: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 century’ and the volume and speed of data is increasing in an amazing, even alarming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But the insights and value do not come from pure volume, which is often just overwhelming.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Instead, the value comes from using the good data well. What does that mean? </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2461391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u="none" dirty="0">
                <a:solidFill>
                  <a:schemeClr val="accent1">
                    <a:lumMod val="75000"/>
                  </a:schemeClr>
                </a:solidFill>
              </a:rPr>
              <a:t>There are lots of reasons why data might be missing, but there’s no easy fix. Choosing the right option depends on context. </a:t>
            </a:r>
          </a:p>
          <a:p>
            <a:pPr marL="0" indent="0">
              <a:buNone/>
            </a:pPr>
            <a:endParaRPr lang="en-GB" sz="1200" b="0" u="none" dirty="0">
              <a:solidFill>
                <a:schemeClr val="accent1">
                  <a:lumMod val="75000"/>
                </a:schemeClr>
              </a:solidFill>
            </a:endParaRPr>
          </a:p>
          <a:p>
            <a:pPr marL="0" indent="0">
              <a:buNone/>
            </a:pPr>
            <a:r>
              <a:rPr lang="en-GB" sz="1200" u="sng" dirty="0">
                <a:solidFill>
                  <a:schemeClr val="accent1">
                    <a:lumMod val="75000"/>
                  </a:schemeClr>
                </a:solidFill>
              </a:rPr>
              <a:t>e.g. we can Throw</a:t>
            </a:r>
            <a:r>
              <a:rPr lang="en-GB" sz="1200" dirty="0"/>
              <a:t> out the records with missing values? </a:t>
            </a:r>
          </a:p>
          <a:p>
            <a:pPr marL="0" indent="0">
              <a:buNone/>
            </a:pPr>
            <a:r>
              <a:rPr lang="en-GB" sz="1200" dirty="0"/>
              <a:t>■ it’s a way, but not much preferred as This creates a bias for the sample, we need to think whether the missing values are missing at random or not at random). </a:t>
            </a:r>
          </a:p>
          <a:p>
            <a:pPr marL="0" indent="0">
              <a:buNone/>
            </a:pPr>
            <a:r>
              <a:rPr lang="en-GB" sz="1200" u="sng" dirty="0">
                <a:solidFill>
                  <a:schemeClr val="accent1">
                    <a:lumMod val="75000"/>
                  </a:schemeClr>
                </a:solidFill>
              </a:rPr>
              <a:t>We can Delete </a:t>
            </a:r>
            <a:r>
              <a:rPr lang="en-GB" sz="1200" dirty="0"/>
              <a:t>the column with missing values? </a:t>
            </a:r>
          </a:p>
          <a:p>
            <a:pPr marL="0" indent="0">
              <a:buNone/>
            </a:pPr>
            <a:r>
              <a:rPr lang="en-GB" sz="1200" dirty="0"/>
              <a:t>■ No? If the column data is unnecessary, otherwise inapplicable. </a:t>
            </a:r>
          </a:p>
          <a:p>
            <a:pPr marL="0" indent="0">
              <a:buNone/>
            </a:pPr>
            <a:r>
              <a:rPr lang="en-GB" sz="1200" u="sng" dirty="0">
                <a:solidFill>
                  <a:schemeClr val="accent1">
                    <a:lumMod val="75000"/>
                  </a:schemeClr>
                </a:solidFill>
              </a:rPr>
              <a:t>Replace </a:t>
            </a:r>
            <a:r>
              <a:rPr lang="en-GB" sz="1200" dirty="0"/>
              <a:t>missing values with a “special” value (e.g., -99)? </a:t>
            </a:r>
          </a:p>
          <a:p>
            <a:pPr marL="0" indent="0">
              <a:buNone/>
            </a:pPr>
            <a:r>
              <a:rPr lang="en-GB" sz="1200" dirty="0"/>
              <a:t>■ No. This resembles any other value to data analytics. </a:t>
            </a:r>
          </a:p>
          <a:p>
            <a:pPr marL="0" indent="0">
              <a:buNone/>
            </a:pPr>
            <a:r>
              <a:rPr lang="en-GB" sz="1200" u="sng" dirty="0">
                <a:solidFill>
                  <a:schemeClr val="accent1">
                    <a:lumMod val="75000"/>
                  </a:schemeClr>
                </a:solidFill>
              </a:rPr>
              <a:t>Replace</a:t>
            </a:r>
            <a:r>
              <a:rPr lang="en-GB" sz="1200" dirty="0"/>
              <a:t> with some “typical” value? mean, median, or mode? </a:t>
            </a:r>
          </a:p>
          <a:p>
            <a:pPr marL="0" indent="0">
              <a:buNone/>
            </a:pPr>
            <a:r>
              <a:rPr lang="en-GB" sz="1200" dirty="0"/>
              <a:t>■ Maybe. Possible changes to the distribution. </a:t>
            </a:r>
          </a:p>
          <a:p>
            <a:pPr marL="0" indent="0">
              <a:buNone/>
            </a:pPr>
            <a:r>
              <a:rPr lang="en-GB" sz="1200" u="sng" dirty="0">
                <a:solidFill>
                  <a:schemeClr val="accent1">
                    <a:lumMod val="75000"/>
                  </a:schemeClr>
                </a:solidFill>
              </a:rPr>
              <a:t>Impute </a:t>
            </a:r>
            <a:r>
              <a:rPr lang="en-GB" sz="1200" dirty="0"/>
              <a:t>a value? (Imputed values should be flagged.) </a:t>
            </a:r>
          </a:p>
          <a:p>
            <a:pPr marL="0" indent="0">
              <a:buNone/>
            </a:pPr>
            <a:r>
              <a:rPr lang="en-GB" sz="1200" dirty="0"/>
              <a:t>■ Maybe. Use distribution of values to randomly choose a value. </a:t>
            </a:r>
          </a:p>
          <a:p>
            <a:pPr marL="0" indent="0">
              <a:buNone/>
            </a:pPr>
            <a:r>
              <a:rPr lang="en-GB" sz="1200" u="sng" dirty="0">
                <a:solidFill>
                  <a:schemeClr val="accent1">
                    <a:lumMod val="75000"/>
                  </a:schemeClr>
                </a:solidFill>
              </a:rPr>
              <a:t>Use</a:t>
            </a:r>
            <a:r>
              <a:rPr lang="en-GB" sz="1200" dirty="0"/>
              <a:t> data mining techniques that can handle missing values? </a:t>
            </a:r>
          </a:p>
          <a:p>
            <a:pPr marL="0" indent="0">
              <a:buNone/>
            </a:pPr>
            <a:r>
              <a:rPr lang="en-GB" sz="1200" dirty="0"/>
              <a:t>■ Yes. For example, decision tree can be applicable. </a:t>
            </a:r>
          </a:p>
          <a:p>
            <a:pPr marL="0" indent="0">
              <a:buNone/>
            </a:pPr>
            <a:r>
              <a:rPr lang="en-GB" sz="1200" u="sng" dirty="0">
                <a:solidFill>
                  <a:schemeClr val="accent1">
                    <a:lumMod val="75000"/>
                  </a:schemeClr>
                </a:solidFill>
              </a:rPr>
              <a:t>Partition</a:t>
            </a:r>
            <a:r>
              <a:rPr lang="en-GB" sz="1200" dirty="0"/>
              <a:t> records and build multiple models? </a:t>
            </a:r>
          </a:p>
          <a:p>
            <a:pPr marL="0" indent="0">
              <a:buNone/>
            </a:pPr>
            <a:r>
              <a:rPr lang="en-GB" sz="1200" dirty="0"/>
              <a:t>■ Yes. This is possible when data isn’t insufficient.</a:t>
            </a:r>
          </a:p>
          <a:p>
            <a:pPr marL="0" indent="0">
              <a:buNone/>
            </a:pPr>
            <a:endParaRPr lang="en-GB" sz="1200" dirty="0"/>
          </a:p>
          <a:p>
            <a:pPr marL="0" indent="0">
              <a:buNone/>
            </a:pPr>
            <a:r>
              <a:rPr lang="en-GB" sz="1200" dirty="0"/>
              <a:t>These are just some solutions and inspirations. You can also do some other actions, e.g. introduce another data set which contain the missing information you need, but remember to be careful when integrating another data set.  </a:t>
            </a:r>
          </a:p>
        </p:txBody>
      </p:sp>
      <p:sp>
        <p:nvSpPr>
          <p:cNvPr id="4" name="Slide Number Placeholder 3"/>
          <p:cNvSpPr>
            <a:spLocks noGrp="1"/>
          </p:cNvSpPr>
          <p:nvPr>
            <p:ph type="sldNum" sz="quarter" idx="5"/>
          </p:nvPr>
        </p:nvSpPr>
        <p:spPr/>
        <p:txBody>
          <a:bodyPr/>
          <a:lstStyle/>
          <a:p>
            <a:fld id="{490AD8A2-07E5-465C-9C44-9F9F9187BFD0}" type="slidenum">
              <a:rPr lang="en-GB" smtClean="0"/>
              <a:t>25</a:t>
            </a:fld>
            <a:endParaRPr lang="en-GB"/>
          </a:p>
        </p:txBody>
      </p:sp>
    </p:spTree>
    <p:extLst>
      <p:ext uri="{BB962C8B-B14F-4D97-AF65-F5344CB8AC3E}">
        <p14:creationId xmlns:p14="http://schemas.microsoft.com/office/powerpoint/2010/main" val="2596160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here’s an example of how tricky the task can be. This is a time series data for xx and xx from xx to xx. Here we miss the information for oct, </a:t>
            </a:r>
            <a:r>
              <a:rPr lang="en-GB" dirty="0" err="1"/>
              <a:t>nov</a:t>
            </a:r>
            <a:r>
              <a:rPr lang="en-GB" dirty="0"/>
              <a:t>, and dec. Apparently we cannot just impute the values from the mean or median of the rest of records. As we know that dec might be a peak, higher than the rest. We can not just delete the three months as well. It seems that the best way is to get information from the same month of last year, even thought we cannot be 100% confident that 2014 has the same trend as 2013 </a:t>
            </a:r>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100395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As with missing values, there are lots of reasons data can be noisy, which means with added error or variance that may or may not be random. </a:t>
            </a:r>
          </a:p>
          <a:p>
            <a:endParaRPr lang="en-GB" sz="2800" dirty="0"/>
          </a:p>
          <a:p>
            <a:r>
              <a:rPr lang="en-GB" sz="2800" dirty="0"/>
              <a:t> How to handle noisy data?</a:t>
            </a:r>
          </a:p>
          <a:p>
            <a:r>
              <a:rPr lang="en-GB" sz="2800" dirty="0"/>
              <a:t>We can do Binning and smoothing. We can </a:t>
            </a:r>
          </a:p>
          <a:p>
            <a:pPr lvl="1"/>
            <a:r>
              <a:rPr lang="en-GB" sz="2800" dirty="0"/>
              <a:t>Sort data and partition into bins, either by (equal-width or  by equal-depth)</a:t>
            </a:r>
          </a:p>
          <a:p>
            <a:pPr lvl="1"/>
            <a:r>
              <a:rPr lang="en-GB" sz="2800" dirty="0"/>
              <a:t>And then Smooth the data by bin means, median, or</a:t>
            </a:r>
            <a:r>
              <a:rPr lang="zh-CN" altLang="en-US" sz="2800" dirty="0"/>
              <a:t> </a:t>
            </a:r>
            <a:r>
              <a:rPr lang="en-GB" sz="2800" dirty="0"/>
              <a:t>boundaries, etc. </a:t>
            </a:r>
          </a:p>
          <a:p>
            <a:r>
              <a:rPr lang="en-GB" sz="2800" dirty="0"/>
              <a:t>We can also adopt Regression and Smooth the data by fitting the data into a function with regression </a:t>
            </a:r>
          </a:p>
          <a:p>
            <a:r>
              <a:rPr lang="en-GB" sz="2800" dirty="0"/>
              <a:t>We can do Clustering to Detect and remove outliers that fall outside clusters  </a:t>
            </a:r>
          </a:p>
          <a:p>
            <a:r>
              <a:rPr lang="en-GB" sz="2800" dirty="0"/>
              <a:t>Last not but not least, we can Combine computer and human inspection to Detect suspicious values, e.g., deal with possible outliers. This is very common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361699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I’d like to talk about xx in detail. Suppose that we have 12 </a:t>
            </a:r>
            <a:r>
              <a:rPr lang="en-GB" sz="2800" dirty="0"/>
              <a:t>Sorted data for price ranging from 4 to 34, we can partition them into 3 frequency (equal-depth) bins: </a:t>
            </a:r>
          </a:p>
          <a:p>
            <a:r>
              <a:rPr lang="en-GB" sz="2800" dirty="0"/>
              <a:t>If we do Smoothing by bin means, so that xxx</a:t>
            </a:r>
          </a:p>
          <a:p>
            <a:r>
              <a:rPr lang="en-GB" sz="2800" dirty="0"/>
              <a:t>Alternatively, if we Smooth by bin boundaries, so that xxx</a:t>
            </a:r>
          </a:p>
          <a:p>
            <a:endParaRPr lang="en-GB" sz="2800" dirty="0"/>
          </a:p>
          <a:p>
            <a:r>
              <a:rPr lang="en-GB" sz="4000" b="0" i="0" dirty="0">
                <a:solidFill>
                  <a:srgbClr val="40424E"/>
                </a:solidFill>
                <a:effectLst/>
                <a:latin typeface="urw-din"/>
              </a:rPr>
              <a:t>In this way, we minimize the effects of small observation errors. We also reduce the chances of overfitting in case of small datasets</a:t>
            </a:r>
            <a:endParaRPr lang="en-GB" sz="2800" dirty="0"/>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3734154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Other concepts related to data cleaning include xx. </a:t>
            </a:r>
          </a:p>
          <a:p>
            <a:endParaRPr lang="en-GB" sz="1200" dirty="0"/>
          </a:p>
          <a:p>
            <a:r>
              <a:rPr lang="en-GB" sz="1200" dirty="0"/>
              <a:t>Unfortunately usually manual work is essential to cleaning the data, as a lot of common sense hasn’t been programmed. E.g., the postcode, you might have to check on your own to make sure that all postcodes are real, correct and accurate. </a:t>
            </a:r>
          </a:p>
          <a:p>
            <a:endParaRPr lang="en-GB" sz="1200" dirty="0"/>
          </a:p>
          <a:p>
            <a:r>
              <a:rPr lang="en-GB" sz="1200" dirty="0"/>
              <a:t>This usually take a lot of time and a lot of domain knowledge . And that's kind of explaining why data </a:t>
            </a:r>
            <a:r>
              <a:rPr lang="en-GB" sz="1200" dirty="0" err="1"/>
              <a:t>preprocessing</a:t>
            </a:r>
            <a:r>
              <a:rPr lang="en-GB" sz="1200" dirty="0"/>
              <a:t> can account for almost 80% of the work </a:t>
            </a:r>
          </a:p>
        </p:txBody>
      </p:sp>
      <p:sp>
        <p:nvSpPr>
          <p:cNvPr id="4" name="Slide Number Placeholder 3"/>
          <p:cNvSpPr>
            <a:spLocks noGrp="1"/>
          </p:cNvSpPr>
          <p:nvPr>
            <p:ph type="sldNum" sz="quarter" idx="5"/>
          </p:nvPr>
        </p:nvSpPr>
        <p:spPr/>
        <p:txBody>
          <a:bodyPr/>
          <a:lstStyle/>
          <a:p>
            <a:fld id="{490AD8A2-07E5-465C-9C44-9F9F9187BFD0}" type="slidenum">
              <a:rPr lang="en-GB" smtClean="0"/>
              <a:t>29</a:t>
            </a:fld>
            <a:endParaRPr lang="en-GB"/>
          </a:p>
        </p:txBody>
      </p:sp>
    </p:spTree>
    <p:extLst>
      <p:ext uri="{BB962C8B-B14F-4D97-AF65-F5344CB8AC3E}">
        <p14:creationId xmlns:p14="http://schemas.microsoft.com/office/powerpoint/2010/main" val="137612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So Why data reduction? </a:t>
            </a:r>
          </a:p>
          <a:p>
            <a:r>
              <a:rPr lang="en-GB" sz="1200" dirty="0"/>
              <a:t>Quite simple. In the age of Big data, A database/data warehouse may store terabytes of data, if not more.</a:t>
            </a:r>
          </a:p>
          <a:p>
            <a:r>
              <a:rPr lang="en-GB" sz="1200" dirty="0"/>
              <a:t>Complex analysis may take a very long time to run on the complete data set, and usually come with significant computational complexity</a:t>
            </a:r>
          </a:p>
          <a:p>
            <a:endParaRPr lang="en-GB" sz="1200" dirty="0"/>
          </a:p>
          <a:p>
            <a:r>
              <a:rPr lang="en-GB" sz="1200" b="1" dirty="0"/>
              <a:t>Data reduction </a:t>
            </a:r>
            <a:r>
              <a:rPr lang="en-GB" sz="1200" dirty="0"/>
              <a:t>Means that people can Obtain a reduced representation of the data set - much smaller in volume but yet produces almost the same analytical results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875129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t>Firstly, </a:t>
            </a:r>
            <a:r>
              <a:rPr lang="en-GB" sz="2800" dirty="0"/>
              <a:t>Data Reduction is almost always possible During data Integration</a:t>
            </a:r>
          </a:p>
          <a:p>
            <a:endParaRPr lang="en-GB" sz="2800" dirty="0"/>
          </a:p>
          <a:p>
            <a:r>
              <a:rPr lang="en-GB" sz="2800" dirty="0"/>
              <a:t>Redundant data is often created when integrating multiple databases </a:t>
            </a:r>
          </a:p>
          <a:p>
            <a:r>
              <a:rPr lang="en-GB" sz="2600" dirty="0">
                <a:solidFill>
                  <a:srgbClr val="0985C7"/>
                </a:solidFill>
              </a:rPr>
              <a:t>it can be either Column-oriented, as </a:t>
            </a:r>
            <a:r>
              <a:rPr lang="en-GB" sz="2600" dirty="0"/>
              <a:t>the same attribute may have different names in different databases </a:t>
            </a:r>
          </a:p>
          <a:p>
            <a:r>
              <a:rPr lang="en-GB" sz="2600" dirty="0">
                <a:solidFill>
                  <a:srgbClr val="0985C7"/>
                </a:solidFill>
              </a:rPr>
              <a:t>Or Row-oriented for</a:t>
            </a:r>
            <a:r>
              <a:rPr lang="en-GB" sz="2600" dirty="0"/>
              <a:t> duplicate entities, etc. </a:t>
            </a:r>
          </a:p>
          <a:p>
            <a:endParaRPr lang="en-GB" sz="2800" dirty="0"/>
          </a:p>
          <a:p>
            <a:r>
              <a:rPr lang="en-GB" sz="2800" dirty="0"/>
              <a:t>Therefore,  Careful integration of the data from multiple sources may help reduce/avoid redundancies and inconsistencies and improve the efficiency and quality of data analytics.</a:t>
            </a:r>
          </a:p>
          <a:p>
            <a:r>
              <a:rPr lang="en-GB" dirty="0"/>
              <a:t>Or just </a:t>
            </a:r>
            <a:r>
              <a:rPr lang="en-GB" sz="1200" dirty="0"/>
              <a:t>remember to check the shape of merged datasets at the end</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149082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b="0" dirty="0"/>
              <a:t>There are two data reduction strategies. </a:t>
            </a:r>
          </a:p>
          <a:p>
            <a:r>
              <a:rPr lang="en-US" altLang="zh-CN" sz="2800" b="1" dirty="0"/>
              <a:t>First is </a:t>
            </a:r>
            <a:r>
              <a:rPr lang="en-GB" sz="2800" b="1" dirty="0"/>
              <a:t>Dimensionality reduction </a:t>
            </a:r>
          </a:p>
          <a:p>
            <a:r>
              <a:rPr lang="en-GB" sz="2800" dirty="0"/>
              <a:t>Remove data with poor quality (e.g., many missing values, large number of categories, zero-variance) </a:t>
            </a:r>
          </a:p>
          <a:p>
            <a:r>
              <a:rPr lang="en-GB" sz="2800" dirty="0"/>
              <a:t>Remove redundant and irrelevant attributes or variables </a:t>
            </a:r>
          </a:p>
          <a:p>
            <a:r>
              <a:rPr lang="en-GB" sz="2800" dirty="0"/>
              <a:t>Principal component analysis (PCA), Variable clustering and/or Featuring engineering </a:t>
            </a:r>
          </a:p>
          <a:p>
            <a:endParaRPr lang="en-GB" sz="2800" dirty="0"/>
          </a:p>
          <a:p>
            <a:r>
              <a:rPr lang="en-GB" sz="2800" b="1" dirty="0"/>
              <a:t>Second is Numerosity reduction, or data reduction</a:t>
            </a:r>
          </a:p>
          <a:p>
            <a:r>
              <a:rPr lang="en-GB" sz="2800" b="0" dirty="0"/>
              <a:t>We can adopt </a:t>
            </a:r>
            <a:r>
              <a:rPr lang="en-GB" sz="2800" dirty="0"/>
              <a:t>Sampling techniques, or do Regression and log-linear models so to just keep the model and abandon the data, or maybe Histograms and clustering</a:t>
            </a:r>
          </a:p>
          <a:p>
            <a:r>
              <a:rPr lang="en-GB" sz="2800" dirty="0"/>
              <a:t>These methods are less common but still solutions to deal with large data size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41306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Here’s an examples. we can see that Input X2 has the similar information as input X1, as they are positively correlated. If X1 has certain relation to the output, then we can just use x1 to approximate the relation between x2 and the output, and vice versa. In this sense 1 of them is actually redundant and we can just keep the other.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199987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So this is correlation analysis.</a:t>
            </a:r>
          </a:p>
          <a:p>
            <a:r>
              <a:rPr lang="en-GB" sz="1200" b="1" dirty="0"/>
              <a:t>Correlation</a:t>
            </a:r>
            <a:r>
              <a:rPr lang="en-GB" sz="1200" dirty="0"/>
              <a:t> between two variables </a:t>
            </a:r>
            <a:r>
              <a:rPr lang="en-GB" sz="1200" i="1" dirty="0"/>
              <a:t>x1</a:t>
            </a:r>
            <a:r>
              <a:rPr lang="en-GB" sz="1200" dirty="0"/>
              <a:t> and </a:t>
            </a:r>
            <a:r>
              <a:rPr lang="en-GB" sz="1200" i="1" dirty="0"/>
              <a:t>x2</a:t>
            </a:r>
            <a:r>
              <a:rPr lang="en-GB" sz="1200" dirty="0"/>
              <a:t> is the standard covariance, obtained by normalising the covariance with the standard deviation of each variable. </a:t>
            </a:r>
          </a:p>
          <a:p>
            <a:endParaRPr lang="en-GB" sz="1400" dirty="0"/>
          </a:p>
          <a:p>
            <a:r>
              <a:rPr lang="en-GB" sz="1200" b="1" dirty="0"/>
              <a:t>Sample correlation </a:t>
            </a:r>
            <a:r>
              <a:rPr lang="en-GB" sz="1200" dirty="0"/>
              <a:t>for two attributes </a:t>
            </a:r>
            <a:r>
              <a:rPr lang="en-GB" sz="1200" i="1" dirty="0"/>
              <a:t>x1</a:t>
            </a:r>
            <a:r>
              <a:rPr lang="en-GB" sz="1200" dirty="0"/>
              <a:t> and </a:t>
            </a:r>
            <a:r>
              <a:rPr lang="en-GB" sz="1200" i="1" dirty="0"/>
              <a:t>x2 </a:t>
            </a:r>
            <a:r>
              <a:rPr lang="en-GB" sz="1200" i="0" dirty="0"/>
              <a:t>can be computed with the following equation. </a:t>
            </a:r>
            <a:r>
              <a:rPr lang="en-GB" sz="1200" dirty="0"/>
              <a:t>where </a:t>
            </a:r>
            <a:r>
              <a:rPr lang="en-GB" sz="1200" i="1" dirty="0"/>
              <a:t>n</a:t>
            </a:r>
            <a:r>
              <a:rPr lang="en-GB" sz="1200" dirty="0"/>
              <a:t> is the number of samples, </a:t>
            </a:r>
            <a:r>
              <a:rPr lang="en-GB" sz="1200" i="1" dirty="0"/>
              <a:t>µ1</a:t>
            </a:r>
            <a:r>
              <a:rPr lang="en-GB" sz="1200" dirty="0"/>
              <a:t> and </a:t>
            </a:r>
            <a:r>
              <a:rPr lang="en-GB" sz="1200" i="1" dirty="0"/>
              <a:t>µ2</a:t>
            </a:r>
            <a:r>
              <a:rPr lang="en-GB" sz="1200" dirty="0"/>
              <a:t> are the respective means, </a:t>
            </a:r>
            <a:r>
              <a:rPr lang="en-GB" sz="1200" i="1" dirty="0"/>
              <a:t>σ1</a:t>
            </a:r>
            <a:r>
              <a:rPr lang="en-GB" sz="1200" dirty="0"/>
              <a:t> and </a:t>
            </a:r>
            <a:r>
              <a:rPr lang="en-GB" sz="1200" i="1" dirty="0"/>
              <a:t>σ2 </a:t>
            </a:r>
            <a:r>
              <a:rPr lang="en-GB" sz="1200" dirty="0"/>
              <a:t>are the respective standard deviation of </a:t>
            </a:r>
            <a:r>
              <a:rPr lang="en-GB" sz="1200" i="1" dirty="0"/>
              <a:t>x1 </a:t>
            </a:r>
            <a:r>
              <a:rPr lang="en-GB" sz="1200" dirty="0"/>
              <a:t>and </a:t>
            </a:r>
            <a:r>
              <a:rPr lang="en-GB" sz="1200" i="1" dirty="0"/>
              <a:t>x2 </a:t>
            </a:r>
          </a:p>
          <a:p>
            <a:endParaRPr lang="en-GB" sz="1200"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318825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A big pile of random stuff will have some items that are valuable for some users. But those users will get more value if that same big pile is first sorted, cleaned, graded, labelled,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This is why we sort our household waste into bags for charity shop donations, glass recycling, paper recycling, green waste, etc. The value of each of those things is greater after some pre-processing work is done. </a:t>
            </a:r>
          </a:p>
          <a:p>
            <a:endParaRPr lang="zh-CN" altLang="zh-CN" sz="2400" kern="100" dirty="0">
              <a:effectLst/>
              <a:ea typeface="等线" panose="02010600030101010101" pitchFamily="2" charset="-122"/>
              <a:cs typeface="Arial" panose="020B0604020202020204" pitchFamily="34" charset="0"/>
            </a:endParaRPr>
          </a:p>
          <a:p>
            <a:endParaRPr lang="zh-CN" altLang="en-US" sz="28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6</a:t>
            </a:fld>
            <a:endParaRPr lang="en-GB"/>
          </a:p>
        </p:txBody>
      </p:sp>
    </p:spTree>
    <p:extLst>
      <p:ext uri="{BB962C8B-B14F-4D97-AF65-F5344CB8AC3E}">
        <p14:creationId xmlns:p14="http://schemas.microsoft.com/office/powerpoint/2010/main" val="1142941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dirty="0"/>
              <a:t>If ρ12 &gt; 0: x1 and x2 are positively correlated (x1 ’s values increase as x2 ’s increase) </a:t>
            </a:r>
          </a:p>
          <a:p>
            <a:pPr lvl="1"/>
            <a:r>
              <a:rPr lang="en-GB" sz="1200" dirty="0"/>
              <a:t>If ρ12 = 0: independent </a:t>
            </a:r>
          </a:p>
          <a:p>
            <a:pPr lvl="1"/>
            <a:r>
              <a:rPr lang="en-GB" sz="1200" dirty="0"/>
              <a:t>If ρ12 &lt; 0: negatively correlated</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36</a:t>
            </a:fld>
            <a:endParaRPr lang="en-GB"/>
          </a:p>
        </p:txBody>
      </p:sp>
    </p:spTree>
    <p:extLst>
      <p:ext uri="{BB962C8B-B14F-4D97-AF65-F5344CB8AC3E}">
        <p14:creationId xmlns:p14="http://schemas.microsoft.com/office/powerpoint/2010/main" val="2863195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Correlation coefficient value range: [–1,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scatter plots demonstrate sets of points and their correlation coefficients changing from –1 to 1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4154829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Different Methods are used for testing c</a:t>
            </a:r>
            <a:r>
              <a:rPr lang="en-GB" sz="1200" dirty="0" err="1"/>
              <a:t>orrelation</a:t>
            </a:r>
            <a:r>
              <a:rPr lang="en-GB" sz="1200" dirty="0"/>
              <a:t> between different types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If both variables are continuous variables, xx</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4140923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Principal components are constructed as mathematical transformations of the input variables. Each is an uncorrelated, linear combination of original input variables. </a:t>
            </a:r>
            <a:r>
              <a:rPr lang="en-GB" dirty="0"/>
              <a:t>The components can be written as a sum of loadings onto variables, </a:t>
            </a:r>
          </a:p>
          <a:p>
            <a:r>
              <a:rPr lang="en-GB" sz="1200" dirty="0"/>
              <a:t>e.g. </a:t>
            </a:r>
            <a:r>
              <a:rPr lang="en-GB" sz="1200" dirty="0" err="1"/>
              <a:t>Xx</a:t>
            </a:r>
            <a:r>
              <a:rPr lang="en-GB" sz="1200" dirty="0"/>
              <a:t>,  where </a:t>
            </a:r>
            <a:r>
              <a:rPr lang="en-GB" dirty="0"/>
              <a:t>e.g. a1, b1, c1 are called as loadings</a:t>
            </a:r>
            <a:endParaRPr lang="en-GB" sz="1200" dirty="0"/>
          </a:p>
          <a:p>
            <a:r>
              <a:rPr lang="en-GB" sz="1200" dirty="0"/>
              <a:t>The coefficients of such a linear combination are the eigenvectors of the correlation or covariance matrix. </a:t>
            </a:r>
          </a:p>
          <a:p>
            <a:r>
              <a:rPr lang="en-GB" sz="1200" dirty="0"/>
              <a:t>The principal components are sorted by descending order of the eigenvalues. </a:t>
            </a:r>
          </a:p>
          <a:p>
            <a:r>
              <a:rPr lang="en-GB" sz="1200" dirty="0"/>
              <a:t>The eigenvalues represent the variances of the principal components.</a:t>
            </a:r>
            <a:endParaRPr lang="en-GB" dirty="0"/>
          </a:p>
          <a:p>
            <a:endParaRPr lang="en-GB" dirty="0"/>
          </a:p>
          <a:p>
            <a:r>
              <a:rPr lang="en-GB" dirty="0"/>
              <a:t>PCA is by far the most popular dimensionality reduction technique, especially if there are many </a:t>
            </a:r>
            <a:r>
              <a:rPr lang="en-GB" dirty="0" err="1"/>
              <a:t>many</a:t>
            </a:r>
            <a:r>
              <a:rPr lang="en-GB" dirty="0"/>
              <a:t> attributes, like million of attributes, then we can just use 100 PCs to capture their variance, as A small number of principal components can be kept to explain a lot of the variation in the data cloud. </a:t>
            </a:r>
          </a:p>
          <a:p>
            <a:endParaRPr lang="en-GB" dirty="0"/>
          </a:p>
          <a:p>
            <a:r>
              <a:rPr lang="en-GB" dirty="0"/>
              <a:t>But the disadvantage is that it’s Difficult or impossible to interpret the constructed principal components. </a:t>
            </a:r>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1345260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numerosity reduction. On the one hand is </a:t>
            </a:r>
            <a:r>
              <a:rPr lang="en-GB" sz="1200" b="1" dirty="0"/>
              <a:t>Non-parametric methods</a:t>
            </a:r>
            <a:r>
              <a:rPr lang="en-GB" sz="1200" b="0" dirty="0"/>
              <a:t>, where we do </a:t>
            </a:r>
            <a:r>
              <a:rPr lang="en-GB" sz="1200" dirty="0"/>
              <a:t>not assume models. Common methods include Sampling, clustering, histograms, etc. </a:t>
            </a:r>
          </a:p>
          <a:p>
            <a:endParaRPr lang="en-GB" sz="1200" dirty="0"/>
          </a:p>
          <a:p>
            <a:r>
              <a:rPr lang="en-GB" sz="1200" b="0" dirty="0"/>
              <a:t>On the other hand is </a:t>
            </a:r>
            <a:r>
              <a:rPr lang="en-GB" sz="1200" b="1" dirty="0"/>
              <a:t>Parametric methods </a:t>
            </a:r>
            <a:r>
              <a:rPr lang="en-GB" sz="1200" b="0" dirty="0"/>
              <a:t>where we </a:t>
            </a:r>
            <a:r>
              <a:rPr lang="en-GB" sz="1200" dirty="0"/>
              <a:t>Assume the data fits some model, estimate model parameters, store only the parameters, and discard the data (except possible outliers) E.g. regression, log-linear models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40</a:t>
            </a:fld>
            <a:endParaRPr lang="en-GB"/>
          </a:p>
        </p:txBody>
      </p:sp>
    </p:spTree>
    <p:extLst>
      <p:ext uri="{BB962C8B-B14F-4D97-AF65-F5344CB8AC3E}">
        <p14:creationId xmlns:p14="http://schemas.microsoft.com/office/powerpoint/2010/main" val="1498121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For the reason of time, I can just expand on Sampling methods, which is the most common one I think. </a:t>
            </a:r>
          </a:p>
          <a:p>
            <a:r>
              <a:rPr lang="en-GB" sz="2800" dirty="0"/>
              <a:t>Sampling means obtaining a small set of samples to represent the whole data set (assuming that the computational complexity is potentially sub-linear to the size of the data) </a:t>
            </a:r>
          </a:p>
          <a:p>
            <a:r>
              <a:rPr lang="en-GB" sz="2600" dirty="0"/>
              <a:t>Simple random sampling means There is an equal probability of selecting any particular object </a:t>
            </a:r>
          </a:p>
          <a:p>
            <a:r>
              <a:rPr lang="en-GB" sz="2600" dirty="0"/>
              <a:t>Sampling without replacement means that Once an object is selected, it is removed from the population </a:t>
            </a:r>
          </a:p>
          <a:p>
            <a:r>
              <a:rPr lang="en-GB" sz="2600" dirty="0"/>
              <a:t>Whereas Sampling with replacement means A selected object is not removed from the population </a:t>
            </a:r>
          </a:p>
          <a:p>
            <a:r>
              <a:rPr lang="en-GB" sz="2600" dirty="0"/>
              <a:t>Last but not least is Stratified sampling: where it is required to Approximate the percentage of each class in the overall database before drawing the samples. It is usually Used in conjunction with skewed data</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41</a:t>
            </a:fld>
            <a:endParaRPr lang="en-GB"/>
          </a:p>
        </p:txBody>
      </p:sp>
    </p:spTree>
    <p:extLst>
      <p:ext uri="{BB962C8B-B14F-4D97-AF65-F5344CB8AC3E}">
        <p14:creationId xmlns:p14="http://schemas.microsoft.com/office/powerpoint/2010/main" val="3101652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Consider the shape of the data – when we were joining tables, we made data wider – adding more columns. That is not a bad thing necessarily, but after joining you may want to reshape the data to by tidy. Tidy data is usually considered less wide because each observation has its own row. </a:t>
            </a:r>
            <a:r>
              <a:rPr lang="en-GB"/>
              <a:t>Let’s take a look. </a:t>
            </a:r>
            <a:endParaRPr/>
          </a:p>
        </p:txBody>
      </p:sp>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777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table is very human read-able and is a good way to present data for reporting. But is it tidy? </a:t>
            </a:r>
            <a:endParaRPr dirty="0"/>
          </a:p>
        </p:txBody>
      </p:sp>
      <p:sp>
        <p:nvSpPr>
          <p:cNvPr id="67" name="Google Shape;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table is tidier, which makes it better for analysis. As a consequence, it is not as human read-able and so is not as good an option for putting in a report or on a poster.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Can it be even tidier?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What about the date? Should it be broken into day month and year or not?</a:t>
            </a:r>
            <a:endParaRPr dirty="0"/>
          </a:p>
        </p:txBody>
      </p:sp>
      <p:sp>
        <p:nvSpPr>
          <p:cNvPr id="67" name="Google Shape;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88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transformation is A function that maps the entire set of values of a given attribute to a new set of replacement values, Such that each old value can be identified with one of the new values. It’s very helpful and necessary if you have features at different scale, e.g. weight and income of a person. Many actions, like PCA requires normalisations in advance to guarantee their performance. </a:t>
            </a:r>
          </a:p>
          <a:p>
            <a:endParaRPr lang="en-GB" sz="2800" dirty="0"/>
          </a:p>
          <a:p>
            <a:r>
              <a:rPr lang="en-GB" sz="2800" dirty="0"/>
              <a:t>Relevant methods: is Normalisation/ Standardisation: which scales data to fall within a smaller, specified range, including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46</a:t>
            </a:fld>
            <a:endParaRPr lang="en-GB"/>
          </a:p>
        </p:txBody>
      </p:sp>
    </p:spTree>
    <p:extLst>
      <p:ext uri="{BB962C8B-B14F-4D97-AF65-F5344CB8AC3E}">
        <p14:creationId xmlns:p14="http://schemas.microsoft.com/office/powerpoint/2010/main" val="411078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Forbes found that “Data preparation accounts for about 80% of the work of data scientists”.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particular, 19% is spent on collecting data sets and 69% is spent on cleaning and organising data. and other tasks like xx are very little in comparison. </a:t>
            </a: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7</a:t>
            </a:fld>
            <a:endParaRPr lang="en-GB"/>
          </a:p>
        </p:txBody>
      </p:sp>
    </p:spTree>
    <p:extLst>
      <p:ext uri="{BB962C8B-B14F-4D97-AF65-F5344CB8AC3E}">
        <p14:creationId xmlns:p14="http://schemas.microsoft.com/office/powerpoint/2010/main" val="2447924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 are several different Data Transformation Methods, each for different purposes. </a:t>
            </a:r>
          </a:p>
          <a:p>
            <a:r>
              <a:rPr lang="en-GB" sz="1200" dirty="0"/>
              <a:t>e.g. Standardise numeric values so that all numeric values are replaced by the notion of “how far is this value from the average?” Standardisation is useful, although it sometimes has no effect on the results (such as for decision trees and regression) </a:t>
            </a:r>
          </a:p>
          <a:p>
            <a:r>
              <a:rPr lang="en-GB" sz="1200" dirty="0"/>
              <a:t>We can also Change counts into percentages, Translate dates to durations, Capture trends with ratios, differences, etc. </a:t>
            </a:r>
          </a:p>
          <a:p>
            <a:r>
              <a:rPr lang="en-GB" sz="1200" dirty="0"/>
              <a:t>And also Replace categorical values with appropriate numeric values, as many techniques work better with numeric values</a:t>
            </a:r>
          </a:p>
          <a:p>
            <a:endParaRPr lang="en-GB" sz="1200" dirty="0"/>
          </a:p>
          <a:p>
            <a:r>
              <a:rPr lang="en-GB" sz="1200" dirty="0"/>
              <a:t>The example on the left is transform year into age if the current year is 2018. and on the left, the rating a to g can be transformed to the median scores of their respective band.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47</a:t>
            </a:fld>
            <a:endParaRPr lang="en-GB"/>
          </a:p>
        </p:txBody>
      </p:sp>
    </p:spTree>
    <p:extLst>
      <p:ext uri="{BB962C8B-B14F-4D97-AF65-F5344CB8AC3E}">
        <p14:creationId xmlns:p14="http://schemas.microsoft.com/office/powerpoint/2010/main" val="3655225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can also transform data bring information to the surface, simply by using mathematical functions, such as logs, reciprocal, or square root, for “</a:t>
            </a:r>
            <a:r>
              <a:rPr lang="en-GB" sz="1200" dirty="0">
                <a:solidFill>
                  <a:srgbClr val="0000D4"/>
                </a:solidFill>
              </a:rPr>
              <a:t>stretching</a:t>
            </a:r>
            <a:r>
              <a:rPr lang="en-GB" sz="1200" dirty="0"/>
              <a:t>” and “</a:t>
            </a:r>
            <a:r>
              <a:rPr lang="en-GB" sz="1200" dirty="0">
                <a:solidFill>
                  <a:srgbClr val="0000D4"/>
                </a:solidFill>
              </a:rPr>
              <a:t>squishing</a:t>
            </a:r>
            <a:r>
              <a:rPr lang="en-GB" sz="120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Here’s another example of using logarithm to zoom in the patterns of the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48</a:t>
            </a:fld>
            <a:endParaRPr lang="en-GB"/>
          </a:p>
        </p:txBody>
      </p:sp>
    </p:spTree>
    <p:extLst>
      <p:ext uri="{BB962C8B-B14F-4D97-AF65-F5344CB8AC3E}">
        <p14:creationId xmlns:p14="http://schemas.microsoft.com/office/powerpoint/2010/main" val="1672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dirty="0">
                <a:solidFill>
                  <a:srgbClr val="555555"/>
                </a:solidFill>
                <a:effectLst/>
                <a:latin typeface="Helvetica Neue"/>
              </a:rPr>
              <a:t>One hot encoding is a very common data transformation. Where </a:t>
            </a:r>
            <a:r>
              <a:rPr lang="en-GB" sz="1200" dirty="0"/>
              <a:t>binary variables are used to replace a categorical feature</a:t>
            </a:r>
            <a:r>
              <a:rPr lang="en-GB" b="0" dirty="0">
                <a:solidFill>
                  <a:srgbClr val="555555"/>
                </a:solidFill>
                <a:effectLst/>
                <a:latin typeface="Helvetica Neue"/>
              </a:rPr>
              <a:t> </a:t>
            </a:r>
          </a:p>
          <a:p>
            <a:endParaRPr lang="en-GB" dirty="0"/>
          </a:p>
          <a:p>
            <a:pPr algn="l" fontAlgn="base"/>
            <a:r>
              <a:rPr lang="en-GB" b="0" dirty="0">
                <a:solidFill>
                  <a:srgbClr val="555555"/>
                </a:solidFill>
                <a:effectLst/>
                <a:latin typeface="Helvetica Neue"/>
              </a:rPr>
              <a:t>Some algorithms can work with categorical data </a:t>
            </a:r>
            <a:r>
              <a:rPr lang="en-GB" b="0" dirty="0" err="1">
                <a:solidFill>
                  <a:srgbClr val="555555"/>
                </a:solidFill>
                <a:effectLst/>
                <a:latin typeface="Helvetica Neue"/>
              </a:rPr>
              <a:t>directly.For</a:t>
            </a:r>
            <a:r>
              <a:rPr lang="en-GB" b="0" dirty="0">
                <a:solidFill>
                  <a:srgbClr val="555555"/>
                </a:solidFill>
                <a:effectLst/>
                <a:latin typeface="Helvetica Neue"/>
              </a:rPr>
              <a:t> example, a decision tree.</a:t>
            </a:r>
          </a:p>
          <a:p>
            <a:pPr algn="l" fontAlgn="base"/>
            <a:r>
              <a:rPr lang="en-GB" b="0" dirty="0">
                <a:solidFill>
                  <a:srgbClr val="555555"/>
                </a:solidFill>
                <a:effectLst/>
                <a:latin typeface="Helvetica Neue"/>
              </a:rPr>
              <a:t>But Many machine learning algorithms cannot operate on label data directly. They require all input variables and output variables to be numeric. This means that categorical data must be converted to a numerical form. e.g. here the 4 categories are transformed into 4 new attributes. </a:t>
            </a:r>
          </a:p>
          <a:p>
            <a:pPr algn="l" fontAlgn="base"/>
            <a:r>
              <a:rPr lang="en-GB" b="0" dirty="0">
                <a:solidFill>
                  <a:srgbClr val="555555"/>
                </a:solidFill>
                <a:effectLst/>
                <a:latin typeface="Helvetica Neue"/>
              </a:rPr>
              <a:t>If the categorical variable is an output variable, you may also want to convert predictions by the model back into a categorical form in order to present them or use them in some application.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49</a:t>
            </a:fld>
            <a:endParaRPr lang="en-GB"/>
          </a:p>
        </p:txBody>
      </p:sp>
    </p:spTree>
    <p:extLst>
      <p:ext uri="{BB962C8B-B14F-4D97-AF65-F5344CB8AC3E}">
        <p14:creationId xmlns:p14="http://schemas.microsoft.com/office/powerpoint/2010/main" val="249522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A4335"/>
                </a:solidFill>
                <a:effectLst/>
                <a:latin typeface="arial" panose="020B0604020202020204" pitchFamily="34" charset="0"/>
              </a:rPr>
              <a:t>Min</a:t>
            </a:r>
            <a:r>
              <a:rPr lang="en-GB" b="0" i="0" dirty="0">
                <a:solidFill>
                  <a:srgbClr val="202124"/>
                </a:solidFill>
                <a:effectLst/>
                <a:latin typeface="arial" panose="020B0604020202020204" pitchFamily="34" charset="0"/>
              </a:rPr>
              <a:t>-</a:t>
            </a:r>
            <a:r>
              <a:rPr lang="en-GB" b="0" i="0" dirty="0">
                <a:solidFill>
                  <a:srgbClr val="EA4335"/>
                </a:solidFill>
                <a:effectLst/>
                <a:latin typeface="arial" panose="020B0604020202020204" pitchFamily="34" charset="0"/>
              </a:rPr>
              <a:t>max normalization</a:t>
            </a:r>
            <a:r>
              <a:rPr lang="en-GB" b="0" i="0" dirty="0">
                <a:solidFill>
                  <a:srgbClr val="202124"/>
                </a:solidFill>
                <a:effectLst/>
                <a:latin typeface="arial" panose="020B0604020202020204" pitchFamily="34" charset="0"/>
              </a:rPr>
              <a:t> is one of the most common ways to </a:t>
            </a:r>
            <a:r>
              <a:rPr lang="en-GB" b="0" i="0" dirty="0">
                <a:solidFill>
                  <a:srgbClr val="EA4335"/>
                </a:solidFill>
                <a:effectLst/>
                <a:latin typeface="arial" panose="020B0604020202020204" pitchFamily="34" charset="0"/>
              </a:rPr>
              <a:t>normalize</a:t>
            </a:r>
            <a:r>
              <a:rPr lang="en-GB" b="0" i="0" dirty="0">
                <a:solidFill>
                  <a:srgbClr val="202124"/>
                </a:solidFill>
                <a:effectLst/>
                <a:latin typeface="arial" panose="020B0604020202020204" pitchFamily="34" charset="0"/>
              </a:rPr>
              <a:t> data. For every feature, the minimum value of that feature gets transformed into a 0, the </a:t>
            </a:r>
            <a:r>
              <a:rPr lang="en-GB" b="0" i="0" dirty="0">
                <a:solidFill>
                  <a:srgbClr val="EA4335"/>
                </a:solidFill>
                <a:effectLst/>
                <a:latin typeface="arial" panose="020B0604020202020204" pitchFamily="34" charset="0"/>
              </a:rPr>
              <a:t>maximum</a:t>
            </a:r>
            <a:r>
              <a:rPr lang="en-GB" b="0" i="0" dirty="0">
                <a:solidFill>
                  <a:srgbClr val="202124"/>
                </a:solidFill>
                <a:effectLst/>
                <a:latin typeface="arial" panose="020B0604020202020204" pitchFamily="34" charset="0"/>
              </a:rPr>
              <a:t> value gets transformed into a 1, and every other value gets transformed into a decimal between 0 and 1</a:t>
            </a:r>
          </a:p>
          <a:p>
            <a:endParaRPr lang="en-GB" b="0" i="0" dirty="0">
              <a:solidFill>
                <a:srgbClr val="202124"/>
              </a:solidFill>
              <a:effectLst/>
              <a:latin typeface="arial" panose="020B0604020202020204" pitchFamily="34" charset="0"/>
            </a:endParaRPr>
          </a:p>
          <a:p>
            <a:r>
              <a:rPr lang="en-GB" sz="1200" dirty="0"/>
              <a:t>For Example – if the min of income is £12,000, and the max is £98,000, then we map the two boundaries into 0.0 – 1.0, and thus £73,600 is transformed to: 0.716</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50</a:t>
            </a:fld>
            <a:endParaRPr lang="en-GB"/>
          </a:p>
        </p:txBody>
      </p:sp>
    </p:spTree>
    <p:extLst>
      <p:ext uri="{BB962C8B-B14F-4D97-AF65-F5344CB8AC3E}">
        <p14:creationId xmlns:p14="http://schemas.microsoft.com/office/powerpoint/2010/main" val="2309687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77777"/>
                </a:solidFill>
                <a:effectLst/>
                <a:latin typeface="PT Sans"/>
              </a:rPr>
              <a:t>Z-score normalisation is another common method. Simply put, a z-score (also called a </a:t>
            </a:r>
            <a:r>
              <a:rPr lang="en-GB" b="0" i="1" dirty="0">
                <a:solidFill>
                  <a:srgbClr val="777777"/>
                </a:solidFill>
                <a:effectLst/>
                <a:latin typeface="inherit"/>
              </a:rPr>
              <a:t>standard score</a:t>
            </a:r>
            <a:r>
              <a:rPr lang="en-GB" b="0" i="0" dirty="0">
                <a:solidFill>
                  <a:srgbClr val="777777"/>
                </a:solidFill>
                <a:effectLst/>
                <a:latin typeface="PT Sans"/>
              </a:rPr>
              <a:t>) gives you an idea of how far from the </a:t>
            </a:r>
            <a:r>
              <a:rPr lang="en-GB" b="0" i="0" u="none" strike="noStrike" dirty="0">
                <a:solidFill>
                  <a:srgbClr val="05A9C5"/>
                </a:solidFill>
                <a:effectLst/>
                <a:latin typeface="inherit"/>
                <a:hlinkClick r:id="rId3"/>
              </a:rPr>
              <a:t>mean</a:t>
            </a:r>
            <a:r>
              <a:rPr lang="en-GB" b="0" i="0" dirty="0">
                <a:solidFill>
                  <a:srgbClr val="777777"/>
                </a:solidFill>
                <a:effectLst/>
                <a:latin typeface="PT Sans"/>
              </a:rPr>
              <a:t> a data point is. But more technically </a:t>
            </a:r>
            <a:r>
              <a:rPr lang="en-GB" altLang="zh-CN" sz="1200" dirty="0"/>
              <a:t>it is </a:t>
            </a:r>
            <a:r>
              <a:rPr lang="en-GB" sz="1200" dirty="0"/>
              <a:t>The distance between the raw score and the population mean in the unit of the standard deviation </a:t>
            </a:r>
          </a:p>
          <a:p>
            <a:endParaRPr lang="en-GB" b="0" dirty="0"/>
          </a:p>
          <a:p>
            <a:r>
              <a:rPr lang="en-GB" b="0" dirty="0"/>
              <a:t>Given the example in last case, the mean is 54000 and std is 16000, therefore the income 73600 is transformed into 1.225</a:t>
            </a:r>
          </a:p>
        </p:txBody>
      </p:sp>
      <p:sp>
        <p:nvSpPr>
          <p:cNvPr id="4" name="Slide Number Placeholder 3"/>
          <p:cNvSpPr>
            <a:spLocks noGrp="1"/>
          </p:cNvSpPr>
          <p:nvPr>
            <p:ph type="sldNum" sz="quarter" idx="5"/>
          </p:nvPr>
        </p:nvSpPr>
        <p:spPr/>
        <p:txBody>
          <a:bodyPr/>
          <a:lstStyle/>
          <a:p>
            <a:fld id="{490AD8A2-07E5-465C-9C44-9F9F9187BFD0}" type="slidenum">
              <a:rPr lang="en-GB" smtClean="0"/>
              <a:t>51</a:t>
            </a:fld>
            <a:endParaRPr lang="en-GB"/>
          </a:p>
        </p:txBody>
      </p:sp>
    </p:spTree>
    <p:extLst>
      <p:ext uri="{BB962C8B-B14F-4D97-AF65-F5344CB8AC3E}">
        <p14:creationId xmlns:p14="http://schemas.microsoft.com/office/powerpoint/2010/main" val="1803700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is normalisation by decimal scaling. It’s relatively more straightforward. The new value is equal to the old value divided by 10 to the </a:t>
            </a:r>
            <a:r>
              <a:rPr lang="en-GB" dirty="0" err="1"/>
              <a:t>jth</a:t>
            </a:r>
            <a:r>
              <a:rPr lang="en-GB" dirty="0"/>
              <a:t> power </a:t>
            </a:r>
            <a:r>
              <a:rPr lang="en-GB" sz="1200" dirty="0"/>
              <a:t>where </a:t>
            </a:r>
            <a:r>
              <a:rPr lang="en-GB" sz="1200" i="1" dirty="0"/>
              <a:t>j</a:t>
            </a:r>
            <a:r>
              <a:rPr lang="en-GB" sz="1200" dirty="0"/>
              <a:t> is the smallest integer such that Max of the absolute value of v’ is smaller than 1</a:t>
            </a:r>
          </a:p>
          <a:p>
            <a:endParaRPr lang="en-GB" sz="1200" dirty="0"/>
          </a:p>
          <a:p>
            <a:r>
              <a:rPr lang="en-GB" dirty="0"/>
              <a:t>e.g. given a set of values ranging from -772 to 821, we can divide each value by  </a:t>
            </a:r>
            <a:r>
              <a:rPr lang="en-GB" sz="2800" dirty="0"/>
              <a:t>1000 and then </a:t>
            </a:r>
            <a:r>
              <a:rPr lang="en-GB" sz="2600" dirty="0"/>
              <a:t>-28 is normalises to -.028  and 444 normalises to 0.444</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52</a:t>
            </a:fld>
            <a:endParaRPr lang="en-GB"/>
          </a:p>
        </p:txBody>
      </p:sp>
    </p:spTree>
    <p:extLst>
      <p:ext uri="{BB962C8B-B14F-4D97-AF65-F5344CB8AC3E}">
        <p14:creationId xmlns:p14="http://schemas.microsoft.com/office/powerpoint/2010/main" val="1977952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53</a:t>
            </a:fld>
            <a:endParaRPr lang="en-GB"/>
          </a:p>
        </p:txBody>
      </p:sp>
    </p:spTree>
    <p:extLst>
      <p:ext uri="{BB962C8B-B14F-4D97-AF65-F5344CB8AC3E}">
        <p14:creationId xmlns:p14="http://schemas.microsoft.com/office/powerpoint/2010/main" val="2928003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54</a:t>
            </a:fld>
            <a:endParaRPr lang="en-US"/>
          </a:p>
        </p:txBody>
      </p:sp>
    </p:spTree>
    <p:extLst>
      <p:ext uri="{BB962C8B-B14F-4D97-AF65-F5344CB8AC3E}">
        <p14:creationId xmlns:p14="http://schemas.microsoft.com/office/powerpoint/2010/main" val="51879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Among others,  the source of data is very crucial to determine the data quality from the very beginning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many ways to collect the data.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If you run your own business which generates data itself, then you might think about build a data warehouse to store the data and organise it as you wish, and the data can be easily retrieved when needed. But that usually costs a lot. </a:t>
            </a: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Or, you can scrape data from a website to collect the raw data yourself. that usually takes longer time to pre-process it as the data tends to be dirty. E.g. the price may be shown as a piece of text rather than a number as </a:t>
            </a:r>
            <a:r>
              <a:rPr lang="en-GB"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as</a:t>
            </a: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 you want. But the good point is that you can customise the data structure while collecting the data.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Alternatively, you can use the ready-made data sources. E.g.</a:t>
            </a:r>
            <a:r>
              <a:rPr lang="en-US" altLang="zh-CN" sz="1200" dirty="0"/>
              <a:t>Statista which is usually for business data, and also World Bank, UKDS.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8</a:t>
            </a:fld>
            <a:endParaRPr lang="en-GB"/>
          </a:p>
        </p:txBody>
      </p:sp>
    </p:spTree>
    <p:extLst>
      <p:ext uri="{BB962C8B-B14F-4D97-AF65-F5344CB8AC3E}">
        <p14:creationId xmlns:p14="http://schemas.microsoft.com/office/powerpoint/2010/main" val="280889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ways to check the your data, to verify its quality but also to understand its “shape”.  There are many ways, but 2 common ones are:</a:t>
            </a:r>
          </a:p>
          <a:p>
            <a:endParaRPr lang="en-US" altLang="zh-CN" dirty="0"/>
          </a:p>
          <a:p>
            <a:r>
              <a:rPr lang="en-US" altLang="zh-CN" dirty="0"/>
              <a:t>Read the documentation and look at the metadata, which is the </a:t>
            </a:r>
            <a:r>
              <a:rPr lang="en-US" altLang="zh-CN" sz="1200" dirty="0">
                <a:cs typeface="Arial" panose="020B0604020202020204" pitchFamily="34" charset="0"/>
              </a:rPr>
              <a:t> </a:t>
            </a:r>
            <a:r>
              <a:rPr lang="en-GB" altLang="zh-CN" sz="1200" kern="100" dirty="0">
                <a:ea typeface="等线" panose="02010600030101010101" pitchFamily="2" charset="-122"/>
                <a:cs typeface="Arial" panose="020B0604020202020204" pitchFamily="34" charset="0"/>
              </a:rPr>
              <a:t>“data about data” </a:t>
            </a:r>
            <a:endParaRPr lang="en-US" altLang="zh-CN" sz="1200" dirty="0">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 Motivation is to better understand the data, including its availability, types, quantity, complexity, among others. Metadata means different things to different data users, so always read the documentation carefully and ask questions if it is not clear. </a:t>
            </a:r>
            <a:endParaRPr lang="zh-CN" altLang="zh-CN" sz="1200" kern="100" dirty="0">
              <a:effectLst/>
              <a:ea typeface="等线" panose="02010600030101010101" pitchFamily="2" charset="-122"/>
              <a:cs typeface="Arial" panose="020B0604020202020204" pitchFamily="34" charset="0"/>
            </a:endParaRPr>
          </a:p>
          <a:p>
            <a:endParaRPr lang="en-US" altLang="zh-CN" sz="1200" dirty="0">
              <a:cs typeface="Arial" panose="020B0604020202020204" pitchFamily="34" charset="0"/>
            </a:endParaRPr>
          </a:p>
          <a:p>
            <a:r>
              <a:rPr lang="en-US" altLang="zh-CN" sz="1200" dirty="0">
                <a:cs typeface="Arial" panose="020B0604020202020204" pitchFamily="34" charset="0"/>
              </a:rPr>
              <a:t>Another is one Exploratory Data Analysis (EDA). EDA is widely used in data analytics and one of its functions is to check data quality. It is An approach to analyzing data sets to summarize their main characteristics, often with visual methods. EDA is primarily for seeing what the data can tell us before the formal modeling or hypothesis testing task</a:t>
            </a:r>
          </a:p>
          <a:p>
            <a:endParaRPr lang="en-US" altLang="zh-CN" sz="1200" dirty="0">
              <a:cs typeface="Arial" panose="020B0604020202020204" pitchFamily="34" charset="0"/>
            </a:endParaRPr>
          </a:p>
          <a:p>
            <a:r>
              <a:rPr lang="en-US" altLang="zh-CN" sz="1200" dirty="0">
                <a:cs typeface="Arial" panose="020B0604020202020204" pitchFamily="34" charset="0"/>
              </a:rPr>
              <a:t>e.g. if I have sales at hand and I want to build a model to predict the performance of next month, then maybe I’ll start with EDA to do some random exploration, such as creating histograms to see whether there are any region stands out from the rest or if weekends have clear higher income. </a:t>
            </a: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9</a:t>
            </a:fld>
            <a:endParaRPr lang="en-GB"/>
          </a:p>
        </p:txBody>
      </p:sp>
    </p:spTree>
    <p:extLst>
      <p:ext uri="{BB962C8B-B14F-4D97-AF65-F5344CB8AC3E}">
        <p14:creationId xmlns:p14="http://schemas.microsoft.com/office/powerpoint/2010/main" val="70622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is not common that all information will be stored in one spreadsheet because not all of the same data comes from the same sources, is created by the same processes, is updated at the same rates,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a doctor’s surgery might have a relatively static list of their patients with name address, age, conditions, repeat prescriptions, risk profiles, etc. which are created at patient intake and updated by the reception staff and/or the patients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they’ll have a much more dynamic list of appointments created by their booking software or scheduling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If we want to make sure that doctors are not being presented with patients or conditions outside their skill set then we need to link these tables and make more complex, integrated data.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11</a:t>
            </a:fld>
            <a:endParaRPr lang="en-GB"/>
          </a:p>
        </p:txBody>
      </p:sp>
    </p:spTree>
    <p:extLst>
      <p:ext uri="{BB962C8B-B14F-4D97-AF65-F5344CB8AC3E}">
        <p14:creationId xmlns:p14="http://schemas.microsoft.com/office/powerpoint/2010/main" val="138714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There are four types of join with the choice depending on what you want to accomplish and what you have to work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Always check data after joining. </a:t>
            </a:r>
            <a:endParaRPr lang="en-US" altLang="zh-CN" dirty="0"/>
          </a:p>
          <a:p>
            <a:endParaRPr lang="en-US" altLang="zh-CN" sz="1200" dirty="0"/>
          </a:p>
          <a:p>
            <a:r>
              <a:rPr lang="en-US" altLang="zh-CN" sz="1200" dirty="0"/>
              <a:t>These are usually understood as ways to make a single data set WIDER, which will make more sense in the examples I give next. </a:t>
            </a:r>
          </a:p>
          <a:p>
            <a:endParaRPr lang="en-US" altLang="zh-CN" sz="1200" dirty="0"/>
          </a:p>
        </p:txBody>
      </p:sp>
      <p:sp>
        <p:nvSpPr>
          <p:cNvPr id="4" name="灯片编号占位符 3"/>
          <p:cNvSpPr>
            <a:spLocks noGrp="1"/>
          </p:cNvSpPr>
          <p:nvPr>
            <p:ph type="sldNum" sz="quarter" idx="5"/>
          </p:nvPr>
        </p:nvSpPr>
        <p:spPr/>
        <p:txBody>
          <a:bodyPr/>
          <a:lstStyle/>
          <a:p>
            <a:fld id="{70B0AB28-7214-4921-9AEE-40B3256049C0}" type="slidenum">
              <a:rPr lang="en-GB" smtClean="0"/>
              <a:t>12</a:t>
            </a:fld>
            <a:endParaRPr lang="en-GB"/>
          </a:p>
        </p:txBody>
      </p:sp>
    </p:spTree>
    <p:extLst>
      <p:ext uri="{BB962C8B-B14F-4D97-AF65-F5344CB8AC3E}">
        <p14:creationId xmlns:p14="http://schemas.microsoft.com/office/powerpoint/2010/main" val="88191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Usually considered the “default” join, an </a:t>
            </a:r>
            <a:r>
              <a:rPr lang="en-US" altLang="zh-CN" sz="1200" b="1" i="1" dirty="0">
                <a:latin typeface="Arial" panose="020B0604020202020204" pitchFamily="34" charset="0"/>
                <a:cs typeface="Arial" panose="020B0604020202020204" pitchFamily="34" charset="0"/>
              </a:rPr>
              <a:t>inner join </a:t>
            </a:r>
            <a:r>
              <a:rPr lang="en-US" altLang="zh-CN" sz="1200" dirty="0">
                <a:latin typeface="Arial" panose="020B0604020202020204" pitchFamily="34" charset="0"/>
                <a:cs typeface="Arial" panose="020B0604020202020204" pitchFamily="34" charset="0"/>
              </a:rPr>
              <a:t> returns the contents of both tables only for those rows that match between tables.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13</a:t>
            </a:fld>
            <a:endParaRPr lang="en-GB"/>
          </a:p>
        </p:txBody>
      </p:sp>
    </p:spTree>
    <p:extLst>
      <p:ext uri="{BB962C8B-B14F-4D97-AF65-F5344CB8AC3E}">
        <p14:creationId xmlns:p14="http://schemas.microsoft.com/office/powerpoint/2010/main" val="1882792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03/05/2023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03/05/2023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03/05/2023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03/05/2023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03/05/2023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03/05/2023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03/05/2023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03/05/2023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03/05/2023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03/05/2023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03/05/2023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03/05/2023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03/05/2023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03/05/2023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03/05/2023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03/05/2023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03/05/2023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03/05/2023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1902497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KDS SLIDE" type="obj">
  <p:cSld name="UKDS SLIDE">
    <p:spTree>
      <p:nvGrpSpPr>
        <p:cNvPr id="1" name="Shape 16"/>
        <p:cNvGrpSpPr/>
        <p:nvPr/>
      </p:nvGrpSpPr>
      <p:grpSpPr>
        <a:xfrm>
          <a:off x="0" y="0"/>
          <a:ext cx="0" cy="0"/>
          <a:chOff x="0" y="0"/>
          <a:chExt cx="0" cy="0"/>
        </a:xfrm>
      </p:grpSpPr>
      <p:sp>
        <p:nvSpPr>
          <p:cNvPr id="17" name="Google Shape;17;p42"/>
          <p:cNvSpPr txBox="1">
            <a:spLocks noGrp="1"/>
          </p:cNvSpPr>
          <p:nvPr>
            <p:ph type="title"/>
          </p:nvPr>
        </p:nvSpPr>
        <p:spPr>
          <a:xfrm>
            <a:off x="335360" y="260648"/>
            <a:ext cx="109728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3000"/>
              <a:buFont typeface="Arial"/>
              <a:buNone/>
              <a:defRPr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2"/>
          <p:cNvSpPr txBox="1">
            <a:spLocks noGrp="1"/>
          </p:cNvSpPr>
          <p:nvPr>
            <p:ph type="body" idx="1"/>
          </p:nvPr>
        </p:nvSpPr>
        <p:spPr>
          <a:xfrm>
            <a:off x="380300" y="1643459"/>
            <a:ext cx="10972800" cy="514116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atin typeface="Arial"/>
                <a:ea typeface="Arial"/>
                <a:cs typeface="Arial"/>
                <a:sym typeface="Arial"/>
              </a:defRPr>
            </a:lvl1pPr>
            <a:lvl2pPr marL="914400" lvl="1" indent="-361950" algn="l">
              <a:spcBef>
                <a:spcPts val="420"/>
              </a:spcBef>
              <a:spcAft>
                <a:spcPts val="0"/>
              </a:spcAft>
              <a:buClr>
                <a:schemeClr val="dk1"/>
              </a:buClr>
              <a:buSzPts val="2100"/>
              <a:buFont typeface="Arial"/>
              <a:buChar char="•"/>
              <a:defRPr sz="2100">
                <a:latin typeface="Arial"/>
                <a:ea typeface="Arial"/>
                <a:cs typeface="Arial"/>
                <a:sym typeface="Arial"/>
              </a:defRPr>
            </a:lvl2pPr>
            <a:lvl3pPr marL="1371600" lvl="2" indent="-355600" algn="l">
              <a:spcBef>
                <a:spcPts val="400"/>
              </a:spcBef>
              <a:spcAft>
                <a:spcPts val="0"/>
              </a:spcAft>
              <a:buClr>
                <a:schemeClr val="dk1"/>
              </a:buClr>
              <a:buSzPts val="2000"/>
              <a:buFont typeface="Arial"/>
              <a:buChar char="•"/>
              <a:defRPr sz="2000">
                <a:latin typeface="Arial"/>
                <a:ea typeface="Arial"/>
                <a:cs typeface="Arial"/>
                <a:sym typeface="Arial"/>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 name="Google Shape;19;p42" descr="I:\Publicity\OpenAccess\UKDataService\TestArea\bit1.png"/>
          <p:cNvPicPr preferRelativeResize="0"/>
          <p:nvPr/>
        </p:nvPicPr>
        <p:blipFill rotWithShape="1">
          <a:blip r:embed="rId2">
            <a:alphaModFix/>
          </a:blip>
          <a:srcRect r="88382"/>
          <a:stretch/>
        </p:blipFill>
        <p:spPr>
          <a:xfrm>
            <a:off x="11472597" y="-1683568"/>
            <a:ext cx="719403" cy="6858000"/>
          </a:xfrm>
          <a:prstGeom prst="rect">
            <a:avLst/>
          </a:prstGeom>
          <a:noFill/>
          <a:ln>
            <a:noFill/>
          </a:ln>
        </p:spPr>
      </p:pic>
      <p:pic>
        <p:nvPicPr>
          <p:cNvPr id="20" name="Google Shape;20;p42"/>
          <p:cNvPicPr preferRelativeResize="0"/>
          <p:nvPr/>
        </p:nvPicPr>
        <p:blipFill rotWithShape="1">
          <a:blip r:embed="rId3">
            <a:alphaModFix/>
          </a:blip>
          <a:srcRect/>
          <a:stretch/>
        </p:blipFill>
        <p:spPr>
          <a:xfrm>
            <a:off x="9768408" y="6125671"/>
            <a:ext cx="1872208" cy="445533"/>
          </a:xfrm>
          <a:prstGeom prst="rect">
            <a:avLst/>
          </a:prstGeom>
          <a:noFill/>
          <a:ln>
            <a:noFill/>
          </a:ln>
        </p:spPr>
      </p:pic>
    </p:spTree>
    <p:extLst>
      <p:ext uri="{BB962C8B-B14F-4D97-AF65-F5344CB8AC3E}">
        <p14:creationId xmlns:p14="http://schemas.microsoft.com/office/powerpoint/2010/main" val="274416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03/05/2023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03/05/2023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03/05/2023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03/05/2023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03/05/2023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03/05/2023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03/05/2023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03/05/2023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717"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0" r:id="rId25"/>
    <p:sldLayoutId id="2147483718" r:id="rId26"/>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creativecommons.org/licenses/by-sa/3.0/" TargetMode="External"/><Relationship Id="rId4" Type="http://schemas.openxmlformats.org/officeDocument/2006/relationships/hyperlink" Target="https://www.greeneconomycoalition.org/news-analysis/waste-not-want-no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r>
              <a:rPr lang="en-US" dirty="0"/>
              <a:t>Data Pre-processing</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In collaboration with N8</a:t>
            </a:r>
          </a:p>
          <a:p>
            <a:r>
              <a:rPr lang="en-GB" dirty="0"/>
              <a:t>4</a:t>
            </a:r>
            <a:r>
              <a:rPr lang="en-GB" baseline="30000" dirty="0"/>
              <a:t>th</a:t>
            </a:r>
            <a:r>
              <a:rPr lang="en-GB" dirty="0"/>
              <a:t> May, 2023 </a:t>
            </a:r>
          </a:p>
          <a:p>
            <a:r>
              <a:rPr lang="en-GB" dirty="0"/>
              <a:t>13:30-15:30</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2"/>
          <a:srcRect l="4994" r="4994"/>
          <a:stretch>
            <a:fillRect/>
          </a:stretch>
        </p:blipFill>
        <p:spPr/>
      </p:pic>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Integration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51975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type="body" sz="quarter" idx="13"/>
          </p:nvPr>
        </p:nvSpPr>
        <p:spPr/>
        <p:txBody>
          <a:bodyPr>
            <a:normAutofit/>
          </a:bodyPr>
          <a:lstStyle/>
          <a:p>
            <a:pPr marL="0" indent="0">
              <a:buNone/>
            </a:pPr>
            <a:r>
              <a:rPr lang="en-US" altLang="zh-CN" dirty="0"/>
              <a:t>C</a:t>
            </a:r>
            <a:r>
              <a:rPr lang="en-US" altLang="zh-CN" sz="2400" dirty="0">
                <a:latin typeface="Arial" panose="020B0604020202020204" pitchFamily="34" charset="0"/>
                <a:cs typeface="Arial" panose="020B0604020202020204" pitchFamily="34" charset="0"/>
              </a:rPr>
              <a:t>ombining data from multiple sources to:</a:t>
            </a:r>
          </a:p>
          <a:p>
            <a:pPr marL="0" indent="0">
              <a:buNone/>
            </a:pPr>
            <a:r>
              <a:rPr lang="en-US" altLang="zh-CN" sz="2400" dirty="0">
                <a:latin typeface="Arial" panose="020B0604020202020204" pitchFamily="34" charset="0"/>
                <a:cs typeface="Arial" panose="020B0604020202020204" pitchFamily="34" charset="0"/>
              </a:rPr>
              <a:t>	- improve data quality</a:t>
            </a:r>
          </a:p>
          <a:p>
            <a:pPr marL="0" indent="0">
              <a:buNone/>
            </a:pPr>
            <a:r>
              <a:rPr lang="en-US" altLang="zh-CN" sz="2400" dirty="0">
                <a:latin typeface="Arial" panose="020B0604020202020204" pitchFamily="34" charset="0"/>
                <a:cs typeface="Arial" panose="020B0604020202020204" pitchFamily="34" charset="0"/>
              </a:rPr>
              <a:t>	- enrich data with additional information</a:t>
            </a:r>
          </a:p>
          <a:p>
            <a:pPr marL="0" indent="0">
              <a:buNone/>
            </a:pPr>
            <a:r>
              <a:rPr lang="en-US" altLang="zh-CN" sz="2400" dirty="0">
                <a:latin typeface="Arial" panose="020B0604020202020204" pitchFamily="34" charset="0"/>
                <a:cs typeface="Arial" panose="020B0604020202020204" pitchFamily="34" charset="0"/>
              </a:rPr>
              <a:t>	- allow reliable data analytics and beyond</a:t>
            </a:r>
          </a:p>
          <a:p>
            <a:endParaRPr lang="en-US" altLang="zh-CN"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068" y="3669425"/>
            <a:ext cx="5788534" cy="2192528"/>
          </a:xfrm>
          <a:prstGeom prst="rect">
            <a:avLst/>
          </a:prstGeom>
        </p:spPr>
      </p:pic>
    </p:spTree>
    <p:extLst>
      <p:ext uri="{BB962C8B-B14F-4D97-AF65-F5344CB8AC3E}">
        <p14:creationId xmlns:p14="http://schemas.microsoft.com/office/powerpoint/2010/main" val="16877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09D74-42D6-4614-BAFD-900EF0DAE120}"/>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Joining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7129982-2833-4CF8-B8FD-DC2A5EC04219}"/>
              </a:ext>
            </a:extLst>
          </p:cNvPr>
          <p:cNvSpPr>
            <a:spLocks noGrp="1"/>
          </p:cNvSpPr>
          <p:nvPr>
            <p:ph type="body" sz="quarter" idx="13"/>
          </p:nvPr>
        </p:nvSpPr>
        <p:spPr/>
        <p:txBody>
          <a:bodyPr>
            <a:normAutofit/>
          </a:bodyPr>
          <a:lstStyle/>
          <a:p>
            <a:pPr marL="0" indent="0">
              <a:buNone/>
            </a:pPr>
            <a:r>
              <a:rPr lang="en-US" altLang="zh-CN" sz="2800" dirty="0">
                <a:latin typeface="Arial" panose="020B0604020202020204" pitchFamily="34" charset="0"/>
                <a:cs typeface="Arial" panose="020B0604020202020204" pitchFamily="34" charset="0"/>
              </a:rPr>
              <a:t>Which join to use = question to answer + data available</a:t>
            </a:r>
          </a:p>
        </p:txBody>
      </p:sp>
      <p:pic>
        <p:nvPicPr>
          <p:cNvPr id="1026" name="Picture 2" descr="Venn graphs for inner join, full join, left join, and right join ">
            <a:extLst>
              <a:ext uri="{FF2B5EF4-FFF2-40B4-BE49-F238E27FC236}">
                <a16:creationId xmlns:a16="http://schemas.microsoft.com/office/drawing/2014/main" id="{0374A527-CA6F-4ED0-956E-31707591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73" y="2377440"/>
            <a:ext cx="5127236" cy="372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Inner join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type="body" sz="quarter" idx="13"/>
          </p:nvPr>
        </p:nvSpPr>
        <p:spPr/>
        <p:txBody>
          <a:bodyPr>
            <a:normAutofit/>
          </a:bodyPr>
          <a:lstStyle/>
          <a:p>
            <a:pPr marL="0" indent="0">
              <a:buNone/>
            </a:pPr>
            <a:endParaRPr lang="zh-CN" altLang="en-US" sz="2800" dirty="0">
              <a:latin typeface="Arial" panose="020B0604020202020204" pitchFamily="34" charset="0"/>
              <a:cs typeface="Arial" panose="020B0604020202020204" pitchFamily="34" charset="0"/>
            </a:endParaRPr>
          </a:p>
        </p:txBody>
      </p:sp>
      <p:pic>
        <p:nvPicPr>
          <p:cNvPr id="5" name="图片 4" descr="Table a is employee payroll table with two columns, employee ID and salary. Table b is employee organisation table with two columns , employee ID and Department. Table 3 is a merged table with three columns , employee ID, salary and Department. It has only three rows that table A and table B both have.">
            <a:extLst>
              <a:ext uri="{FF2B5EF4-FFF2-40B4-BE49-F238E27FC236}">
                <a16:creationId xmlns:a16="http://schemas.microsoft.com/office/drawing/2014/main" id="{FE6B3AE4-7DE0-4822-9D99-3C6150CC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108" y="2242969"/>
            <a:ext cx="7591481" cy="4438682"/>
          </a:xfrm>
          <a:prstGeom prst="rect">
            <a:avLst/>
          </a:prstGeom>
        </p:spPr>
      </p:pic>
      <p:sp>
        <p:nvSpPr>
          <p:cNvPr id="6" name="椭圆 5">
            <a:extLst>
              <a:ext uri="{FF2B5EF4-FFF2-40B4-BE49-F238E27FC236}">
                <a16:creationId xmlns:a16="http://schemas.microsoft.com/office/drawing/2014/main" id="{9992E0AB-18AC-4FAA-A8AF-F5A602428B05}"/>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9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Outer join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type="body" sz="quarter" idx="13"/>
          </p:nvPr>
        </p:nvSpPr>
        <p:spPr/>
        <p:txBody>
          <a:bodyPr>
            <a:normAutofit/>
          </a:bodyPr>
          <a:lstStyle/>
          <a:p>
            <a:pPr marL="0" indent="0">
              <a:buNone/>
            </a:pP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7B172198-80EC-441C-8814-7FA743613E31}"/>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Table a is employee payroll table with two columns, employee ID and salary. Table b is employee organisation table with two columns , employee ID and Department. Table 3 is a merged table with three columns , employee ID, salary and Department. It has five rows that appear in both table A and table B.">
            <a:extLst>
              <a:ext uri="{FF2B5EF4-FFF2-40B4-BE49-F238E27FC236}">
                <a16:creationId xmlns:a16="http://schemas.microsoft.com/office/drawing/2014/main" id="{AE4A023F-1F6C-43DC-BE9A-9FB3D40488AF}"/>
              </a:ext>
            </a:extLst>
          </p:cNvPr>
          <p:cNvGrpSpPr/>
          <p:nvPr/>
        </p:nvGrpSpPr>
        <p:grpSpPr>
          <a:xfrm>
            <a:off x="838900" y="1978906"/>
            <a:ext cx="8072497" cy="4610134"/>
            <a:chOff x="838900" y="1978906"/>
            <a:chExt cx="8072497" cy="4610134"/>
          </a:xfrm>
        </p:grpSpPr>
        <p:pic>
          <p:nvPicPr>
            <p:cNvPr id="5" name="图片 4" descr="图片包含 图表&#10;&#10;描述已自动生成">
              <a:extLst>
                <a:ext uri="{FF2B5EF4-FFF2-40B4-BE49-F238E27FC236}">
                  <a16:creationId xmlns:a16="http://schemas.microsoft.com/office/drawing/2014/main" id="{9BB27D72-7856-440E-A91A-2CB68B53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0" y="1978906"/>
              <a:ext cx="8072497" cy="4610134"/>
            </a:xfrm>
            <a:prstGeom prst="rect">
              <a:avLst/>
            </a:prstGeom>
          </p:spPr>
        </p:pic>
        <p:sp>
          <p:nvSpPr>
            <p:cNvPr id="4" name="文本框 3">
              <a:extLst>
                <a:ext uri="{FF2B5EF4-FFF2-40B4-BE49-F238E27FC236}">
                  <a16:creationId xmlns:a16="http://schemas.microsoft.com/office/drawing/2014/main" id="{26AFAD51-1A86-4799-8687-63F574269115}"/>
                </a:ext>
              </a:extLst>
            </p:cNvPr>
            <p:cNvSpPr txBox="1"/>
            <p:nvPr/>
          </p:nvSpPr>
          <p:spPr>
            <a:xfrm>
              <a:off x="4372493" y="4700853"/>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F8AF4AC6-906F-4932-842A-1F429CFDF8FB}"/>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7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Left join</a:t>
            </a:r>
            <a:endParaRPr lang="zh-CN" altLang="en-US" sz="2800" b="1"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2AAAE83F-723A-4A4D-9DCF-199BB4A2C2AD}"/>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descr="Table a is employee payroll table with two columns, employee ID and salary. Table b is employee organisation table with two columns , employee ID and Department. Table 3 is a merged table with three columns , employee ID, salary and Department. It has all four rows that appear in both table A.">
            <a:extLst>
              <a:ext uri="{FF2B5EF4-FFF2-40B4-BE49-F238E27FC236}">
                <a16:creationId xmlns:a16="http://schemas.microsoft.com/office/drawing/2014/main" id="{78DFAB83-CD6B-4327-8CA1-B73822D1E278}"/>
              </a:ext>
            </a:extLst>
          </p:cNvPr>
          <p:cNvGrpSpPr/>
          <p:nvPr/>
        </p:nvGrpSpPr>
        <p:grpSpPr>
          <a:xfrm>
            <a:off x="1118478" y="2013669"/>
            <a:ext cx="7734357" cy="4462495"/>
            <a:chOff x="1118478" y="2013669"/>
            <a:chExt cx="7734357" cy="4462495"/>
          </a:xfrm>
        </p:grpSpPr>
        <p:pic>
          <p:nvPicPr>
            <p:cNvPr id="5" name="图片 4">
              <a:extLst>
                <a:ext uri="{FF2B5EF4-FFF2-40B4-BE49-F238E27FC236}">
                  <a16:creationId xmlns:a16="http://schemas.microsoft.com/office/drawing/2014/main" id="{F5359472-0FB9-4011-A2C8-A255F06B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78" y="2013669"/>
              <a:ext cx="7734357" cy="4462495"/>
            </a:xfrm>
            <a:prstGeom prst="rect">
              <a:avLst/>
            </a:prstGeom>
          </p:spPr>
        </p:pic>
        <p:sp>
          <p:nvSpPr>
            <p:cNvPr id="7" name="文本框 6">
              <a:extLst>
                <a:ext uri="{FF2B5EF4-FFF2-40B4-BE49-F238E27FC236}">
                  <a16:creationId xmlns:a16="http://schemas.microsoft.com/office/drawing/2014/main" id="{ABDE280F-1DBE-42C0-B754-0ED1AF34D12E}"/>
                </a:ext>
              </a:extLst>
            </p:cNvPr>
            <p:cNvSpPr txBox="1"/>
            <p:nvPr/>
          </p:nvSpPr>
          <p:spPr>
            <a:xfrm>
              <a:off x="4455617" y="4597630"/>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28C17B4F-289C-4E14-A23B-E0C31052CF9E}"/>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97074-BFE2-4147-9369-F106A791C8FF}"/>
              </a:ext>
            </a:extLst>
          </p:cNvPr>
          <p:cNvSpPr>
            <a:spLocks noGrp="1"/>
          </p:cNvSpPr>
          <p:nvPr>
            <p:ph type="title"/>
          </p:nvPr>
        </p:nvSpPr>
        <p:spPr/>
        <p:txBody>
          <a:bodyPr/>
          <a:lstStyle/>
          <a:p>
            <a:r>
              <a:rPr lang="en-US" altLang="zh-CN" sz="2800" b="1" kern="100" dirty="0">
                <a:effectLst/>
                <a:latin typeface="Arial" panose="020B0604020202020204" pitchFamily="34" charset="0"/>
                <a:ea typeface="等线" panose="02010600030101010101" pitchFamily="2" charset="-122"/>
                <a:cs typeface="Arial" panose="020B0604020202020204" pitchFamily="34" charset="0"/>
              </a:rPr>
              <a:t>Joining difficulties</a:t>
            </a:r>
            <a:endParaRPr lang="zh-CN" altLang="en-US"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17713D6-8FB2-49A0-940B-BE0C22B041BD}"/>
              </a:ext>
            </a:extLst>
          </p:cNvPr>
          <p:cNvSpPr>
            <a:spLocks noGrp="1"/>
          </p:cNvSpPr>
          <p:nvPr>
            <p:ph type="body" sz="quarter" idx="13"/>
          </p:nvPr>
        </p:nvSpPr>
        <p:spPr/>
        <p:txBody>
          <a:bodyPr>
            <a:normAutofit lnSpcReduction="10000"/>
          </a:bodyPr>
          <a:lstStyle/>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Database heterogeneity</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System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different operating system, hardware platforms</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Schematic or Structural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the native model or structure to store data</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latin typeface="Arial" panose="020B0604020202020204" pitchFamily="34" charset="0"/>
                <a:ea typeface="等线" panose="02010600030101010101" pitchFamily="2" charset="-122"/>
                <a:cs typeface="Arial" panose="020B0604020202020204" pitchFamily="34" charset="0"/>
              </a:rPr>
              <a:t>D</a:t>
            </a:r>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ata value conflicts</a:t>
            </a: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E.g., metric vs. British units</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Entity identification</a:t>
            </a:r>
          </a:p>
          <a:p>
            <a:pPr algn="just"/>
            <a:r>
              <a:rPr lang="en-US" altLang="zh-CN" sz="2400" kern="100" dirty="0">
                <a:latin typeface="Arial" panose="020B0604020202020204" pitchFamily="34" charset="0"/>
                <a:ea typeface="等线" panose="02010600030101010101" pitchFamily="2" charset="-122"/>
                <a:cs typeface="Arial" panose="020B0604020202020204" pitchFamily="34" charset="0"/>
              </a:rPr>
              <a:t>E</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.g., Bill Clinton = William Clinton</a:t>
            </a:r>
            <a:endParaRPr lang="zh-CN" altLang="en-US" sz="2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F0B9CE70-2A98-45A3-BC1C-F0CD0B23664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296" y="3272850"/>
            <a:ext cx="4975785" cy="21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9433D-36BC-4269-AF4B-21AD2287D70F}"/>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Example – Health Surveillance</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340945CC-9F5B-4ED4-9188-3017AF1CFD0A}"/>
              </a:ext>
            </a:extLst>
          </p:cNvPr>
          <p:cNvSpPr>
            <a:spLocks noGrp="1"/>
          </p:cNvSpPr>
          <p:nvPr>
            <p:ph type="body" sz="quarter" idx="13"/>
          </p:nvPr>
        </p:nvSpPr>
        <p:spPr/>
        <p:txBody>
          <a:bodyPr>
            <a:normAutofit/>
          </a:bodyPr>
          <a:lstStyle/>
          <a:p>
            <a:endParaRPr lang="en-GB"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latin typeface="Arial" panose="020B0604020202020204" pitchFamily="34" charset="0"/>
                <a:ea typeface="等线" panose="02010600030101010101" pitchFamily="2" charset="-122"/>
                <a:cs typeface="Arial" panose="020B0604020202020204" pitchFamily="34" charset="0"/>
              </a:rPr>
              <a:t>Various</a:t>
            </a:r>
            <a:r>
              <a:rPr lang="en-GB" altLang="zh-CN" sz="2800" kern="100" dirty="0">
                <a:effectLst/>
                <a:latin typeface="Arial" panose="020B0604020202020204" pitchFamily="34" charset="0"/>
                <a:ea typeface="等线" panose="02010600030101010101" pitchFamily="2" charset="-122"/>
                <a:cs typeface="Arial" panose="020B0604020202020204" pitchFamily="34" charset="0"/>
              </a:rPr>
              <a:t> databases </a:t>
            </a: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Many millions of records</a:t>
            </a:r>
            <a:endParaRPr lang="en-US"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Privacy and confidentiality concerns</a:t>
            </a:r>
            <a:endParaRPr lang="zh-CN" altLang="en-US" sz="2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2A56C91-A8DA-4C82-9A47-C36842A35D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61" y="1977547"/>
            <a:ext cx="4458582" cy="2673879"/>
          </a:xfrm>
          <a:prstGeom prst="rect">
            <a:avLst/>
          </a:prstGeom>
        </p:spPr>
      </p:pic>
      <p:sp>
        <p:nvSpPr>
          <p:cNvPr id="6" name="内容占位符 2">
            <a:extLst>
              <a:ext uri="{FF2B5EF4-FFF2-40B4-BE49-F238E27FC236}">
                <a16:creationId xmlns:a16="http://schemas.microsoft.com/office/drawing/2014/main" id="{9305BF5A-2E41-487B-9653-1D711C0BE77F}"/>
              </a:ext>
            </a:extLst>
          </p:cNvPr>
          <p:cNvSpPr txBox="1">
            <a:spLocks/>
          </p:cNvSpPr>
          <p:nvPr/>
        </p:nvSpPr>
        <p:spPr>
          <a:xfrm>
            <a:off x="748457" y="3673109"/>
            <a:ext cx="5241012" cy="11430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135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8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endParaRPr lang="zh-CN" altLang="en-US" sz="2800" dirty="0">
              <a:cs typeface="Arial" panose="020B0604020202020204" pitchFamily="34" charset="0"/>
            </a:endParaRPr>
          </a:p>
        </p:txBody>
      </p:sp>
    </p:spTree>
    <p:extLst>
      <p:ext uri="{BB962C8B-B14F-4D97-AF65-F5344CB8AC3E}">
        <p14:creationId xmlns:p14="http://schemas.microsoft.com/office/powerpoint/2010/main" val="14428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type="body" sz="quarter" idx="13"/>
          </p:nvPr>
        </p:nvSpPr>
        <p:spPr/>
        <p:txBody>
          <a:bodyPr>
            <a:normAutofit/>
          </a:bodyPr>
          <a:lstStyle/>
          <a:p>
            <a:r>
              <a:rPr lang="en-US" altLang="zh-CN" sz="2800" b="1" dirty="0">
                <a:solidFill>
                  <a:srgbClr val="0066FF"/>
                </a:solidFill>
                <a:latin typeface="Arial" panose="020B0604020202020204" pitchFamily="34" charset="0"/>
                <a:cs typeface="Arial" panose="020B0604020202020204" pitchFamily="34" charset="0"/>
              </a:rPr>
              <a:t>Data linkage </a:t>
            </a:r>
            <a:r>
              <a:rPr lang="en-US" altLang="zh-CN" sz="2800" dirty="0">
                <a:latin typeface="Arial" panose="020B0604020202020204" pitchFamily="34" charset="0"/>
                <a:cs typeface="Arial" panose="020B0604020202020204" pitchFamily="34" charset="0"/>
              </a:rPr>
              <a:t>is the process of bringing together information from two different records that are believed to belong to the same entity based on matching variables. </a:t>
            </a:r>
          </a:p>
          <a:p>
            <a:r>
              <a:rPr lang="en-US" altLang="zh-CN" sz="2800" b="1" dirty="0">
                <a:latin typeface="Arial" panose="020B0604020202020204" pitchFamily="34" charset="0"/>
                <a:cs typeface="Arial" panose="020B0604020202020204" pitchFamily="34" charset="0"/>
              </a:rPr>
              <a:t>Deterministic linkage </a:t>
            </a:r>
            <a:r>
              <a:rPr lang="en-US" altLang="zh-CN" sz="2800" dirty="0">
                <a:latin typeface="Arial" panose="020B0604020202020204" pitchFamily="34" charset="0"/>
                <a:cs typeface="Arial" panose="020B0604020202020204" pitchFamily="34" charset="0"/>
              </a:rPr>
              <a:t>– 100% agree on key e.g. ID number</a:t>
            </a:r>
          </a:p>
          <a:p>
            <a:r>
              <a:rPr lang="en-US" altLang="zh-CN" sz="2800" b="1" dirty="0">
                <a:latin typeface="Arial" panose="020B0604020202020204" pitchFamily="34" charset="0"/>
                <a:cs typeface="Arial" panose="020B0604020202020204" pitchFamily="34" charset="0"/>
              </a:rPr>
              <a:t>Probabilistic linkage </a:t>
            </a:r>
            <a:r>
              <a:rPr lang="en-US" altLang="zh-CN" sz="2800" dirty="0">
                <a:latin typeface="Arial" panose="020B0604020202020204" pitchFamily="34" charset="0"/>
                <a:cs typeface="Arial" panose="020B0604020202020204" pitchFamily="34" charset="0"/>
              </a:rPr>
              <a:t>– over threshold agree on several features (e.g. name, date of birth, start date, etc.) 	</a:t>
            </a:r>
            <a:endParaRPr lang="zh-CN" altLang="en-US" sz="2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DCA1568-B1D3-4711-832D-F04AB0422A8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247" y="4207167"/>
            <a:ext cx="5436741" cy="265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B475634-5B74-AEF6-E686-022322782F65}"/>
              </a:ext>
            </a:extLst>
          </p:cNvPr>
          <p:cNvSpPr>
            <a:spLocks noGrp="1"/>
          </p:cNvSpPr>
          <p:nvPr>
            <p:ph type="body" sz="quarter" idx="13"/>
          </p:nvPr>
        </p:nvSpPr>
        <p:spPr/>
        <p:txBody>
          <a:bodyPr/>
          <a:lstStyle/>
          <a:p>
            <a:endParaRPr lang="en-GB"/>
          </a:p>
        </p:txBody>
      </p:sp>
      <p:pic>
        <p:nvPicPr>
          <p:cNvPr id="5" name="图片 4" descr="Which of these records represent the same person? There are two table, both with column ssn , name, DOB, sex, ZIP. Table A include four rows and Table 2 include two rows that refers to the same people in table A. ">
            <a:extLst>
              <a:ext uri="{FF2B5EF4-FFF2-40B4-BE49-F238E27FC236}">
                <a16:creationId xmlns:a16="http://schemas.microsoft.com/office/drawing/2014/main" id="{A1593548-2621-4889-B9A4-D965E505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1180731"/>
            <a:ext cx="10788540" cy="4640074"/>
          </a:xfrm>
          <a:prstGeom prst="rect">
            <a:avLst/>
          </a:prstGeom>
        </p:spPr>
      </p:pic>
    </p:spTree>
    <p:extLst>
      <p:ext uri="{BB962C8B-B14F-4D97-AF65-F5344CB8AC3E}">
        <p14:creationId xmlns:p14="http://schemas.microsoft.com/office/powerpoint/2010/main" val="259392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Table of contents</a:t>
            </a:r>
          </a:p>
        </p:txBody>
      </p:sp>
      <p:sp>
        <p:nvSpPr>
          <p:cNvPr id="3" name="Text Placeholder 2">
            <a:extLst>
              <a:ext uri="{FF2B5EF4-FFF2-40B4-BE49-F238E27FC236}">
                <a16:creationId xmlns:a16="http://schemas.microsoft.com/office/drawing/2014/main" id="{DF4962C8-569F-87D3-9A64-DE396713B4B2}"/>
              </a:ext>
            </a:extLst>
          </p:cNvPr>
          <p:cNvSpPr>
            <a:spLocks noGrp="1"/>
          </p:cNvSpPr>
          <p:nvPr>
            <p:ph type="body" sz="quarter" idx="13"/>
          </p:nvPr>
        </p:nvSpPr>
        <p:spPr/>
        <p:txBody>
          <a:bodyPr/>
          <a:lstStyle/>
          <a:p>
            <a:pPr algn="just"/>
            <a:r>
              <a:rPr lang="en-GB" altLang="zh-CN" kern="100" dirty="0">
                <a:latin typeface="+mn-lt"/>
                <a:ea typeface="等线" panose="02010600030101010101" pitchFamily="2" charset="-122"/>
              </a:rPr>
              <a:t>What is pre-processing?</a:t>
            </a:r>
            <a:endParaRPr lang="zh-CN" altLang="zh-CN" sz="2400" kern="100" dirty="0">
              <a:effectLst/>
              <a:latin typeface="+mn-lt"/>
              <a:ea typeface="等线" panose="02010600030101010101" pitchFamily="2" charset="-122"/>
              <a:cs typeface="Arial" panose="020B0604020202020204" pitchFamily="34" charset="0"/>
            </a:endParaRPr>
          </a:p>
          <a:p>
            <a:pPr algn="just"/>
            <a:r>
              <a:rPr lang="en-GB" altLang="zh-CN" sz="2400" kern="100" dirty="0">
                <a:effectLst/>
                <a:latin typeface="+mn-lt"/>
                <a:ea typeface="等线" panose="02010600030101010101" pitchFamily="2" charset="-122"/>
                <a:cs typeface="Arial" panose="020B0604020202020204" pitchFamily="34" charset="0"/>
              </a:rPr>
              <a:t>Integration </a:t>
            </a:r>
          </a:p>
          <a:p>
            <a:pPr algn="just"/>
            <a:r>
              <a:rPr lang="en-GB" altLang="zh-CN" kern="100" dirty="0">
                <a:latin typeface="+mn-lt"/>
                <a:ea typeface="等线" panose="02010600030101010101" pitchFamily="2" charset="-122"/>
              </a:rPr>
              <a:t>C</a:t>
            </a:r>
            <a:r>
              <a:rPr lang="en-GB" altLang="zh-CN" sz="2400" kern="100" dirty="0">
                <a:effectLst/>
                <a:latin typeface="+mn-lt"/>
                <a:ea typeface="等线" panose="02010600030101010101" pitchFamily="2" charset="-122"/>
                <a:cs typeface="Arial" panose="020B0604020202020204" pitchFamily="34" charset="0"/>
              </a:rPr>
              <a:t>leaning </a:t>
            </a:r>
          </a:p>
          <a:p>
            <a:pPr algn="just"/>
            <a:r>
              <a:rPr lang="en-GB" altLang="zh-CN" kern="100" dirty="0">
                <a:latin typeface="+mn-lt"/>
                <a:ea typeface="等线" panose="02010600030101010101" pitchFamily="2" charset="-122"/>
              </a:rPr>
              <a:t>R</a:t>
            </a:r>
            <a:r>
              <a:rPr lang="en-GB" altLang="zh-CN" sz="2400" kern="100" dirty="0">
                <a:effectLst/>
                <a:latin typeface="+mn-lt"/>
                <a:ea typeface="等线" panose="02010600030101010101" pitchFamily="2" charset="-122"/>
                <a:cs typeface="Arial" panose="020B0604020202020204" pitchFamily="34" charset="0"/>
              </a:rPr>
              <a:t>eduction </a:t>
            </a:r>
          </a:p>
          <a:p>
            <a:pPr algn="just"/>
            <a:r>
              <a:rPr lang="en-GB" altLang="zh-CN" kern="100" dirty="0">
                <a:latin typeface="+mn-lt"/>
                <a:ea typeface="等线" panose="02010600030101010101" pitchFamily="2" charset="-122"/>
              </a:rPr>
              <a:t>T</a:t>
            </a:r>
            <a:r>
              <a:rPr lang="en-GB" altLang="zh-CN" sz="2400" kern="100" dirty="0">
                <a:effectLst/>
                <a:latin typeface="+mn-lt"/>
                <a:ea typeface="等线" panose="02010600030101010101" pitchFamily="2" charset="-122"/>
                <a:cs typeface="Arial" panose="020B0604020202020204" pitchFamily="34" charset="0"/>
              </a:rPr>
              <a:t>ransformation </a:t>
            </a:r>
            <a:endParaRPr lang="zh-CN" altLang="zh-CN" sz="2400" kern="100" dirty="0">
              <a:effectLst/>
              <a:latin typeface="+mn-lt"/>
              <a:ea typeface="等线" panose="02010600030101010101" pitchFamily="2" charset="-122"/>
              <a:cs typeface="Arial" panose="020B0604020202020204" pitchFamily="34" charset="0"/>
            </a:endParaRPr>
          </a:p>
          <a:p>
            <a:pPr marL="0" indent="0">
              <a:buNone/>
            </a:pPr>
            <a:endParaRPr lang="en-GB" dirty="0">
              <a:latin typeface="+mn-lt"/>
            </a:endParaRPr>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117375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59C6D-3406-481D-B6E9-265CA707EF7E}"/>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Enriching Data</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51DF6E8-1198-46CD-ADA2-37C59560A4BC}"/>
              </a:ext>
            </a:extLst>
          </p:cNvPr>
          <p:cNvSpPr>
            <a:spLocks noGrp="1"/>
          </p:cNvSpPr>
          <p:nvPr>
            <p:ph type="body" sz="quarter" idx="13"/>
          </p:nvPr>
        </p:nvSpPr>
        <p:spPr/>
        <p:txBody>
          <a:bodyPr>
            <a:normAutofit/>
          </a:bodyPr>
          <a:lstStyle/>
          <a:p>
            <a:pPr marL="0" indent="0">
              <a:buNone/>
            </a:pPr>
            <a:r>
              <a:rPr lang="en-US" altLang="zh-CN" sz="2800" dirty="0">
                <a:latin typeface="Arial" panose="020B0604020202020204" pitchFamily="34" charset="0"/>
                <a:cs typeface="Arial" panose="020B0604020202020204" pitchFamily="34" charset="0"/>
              </a:rPr>
              <a:t>Data enrichment: the process of introducing more data from other internal sources or third-party external data</a:t>
            </a:r>
          </a:p>
          <a:p>
            <a:endParaRPr lang="en-US" altLang="zh-CN" sz="2800" dirty="0">
              <a:latin typeface="Arial" panose="020B0604020202020204" pitchFamily="34" charset="0"/>
              <a:cs typeface="Arial" panose="020B0604020202020204" pitchFamily="34" charset="0"/>
            </a:endParaRPr>
          </a:p>
          <a:p>
            <a:pPr marL="0" indent="0">
              <a:buNone/>
            </a:pPr>
            <a:r>
              <a:rPr lang="en-US" altLang="zh-CN" sz="2800" dirty="0">
                <a:latin typeface="Arial" panose="020B0604020202020204" pitchFamily="34" charset="0"/>
                <a:cs typeface="Arial" panose="020B0604020202020204" pitchFamily="34" charset="0"/>
              </a:rPr>
              <a:t>Provide context with additional data to enrich or validate the data</a:t>
            </a:r>
          </a:p>
          <a:p>
            <a:endParaRPr lang="zh-CN" altLang="en-US" sz="2800" dirty="0">
              <a:latin typeface="Arial" panose="020B0604020202020204" pitchFamily="34" charset="0"/>
              <a:cs typeface="Arial" panose="020B0604020202020204" pitchFamily="34" charset="0"/>
            </a:endParaRPr>
          </a:p>
        </p:txBody>
      </p:sp>
      <p:pic>
        <p:nvPicPr>
          <p:cNvPr id="1028" name="Picture 4" descr="Data Enrichment - Enrich Your Data Easily. It depicts that the stones become diamonds after data enrichment ">
            <a:extLst>
              <a:ext uri="{FF2B5EF4-FFF2-40B4-BE49-F238E27FC236}">
                <a16:creationId xmlns:a16="http://schemas.microsoft.com/office/drawing/2014/main" id="{29901BCF-EF79-4232-AABB-2BF3982933B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742" y="3669425"/>
            <a:ext cx="4955454" cy="277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Cleaning</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01186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C6EB-80DF-4311-8636-D20EC770F3CF}"/>
              </a:ext>
            </a:extLst>
          </p:cNvPr>
          <p:cNvSpPr>
            <a:spLocks noGrp="1"/>
          </p:cNvSpPr>
          <p:nvPr>
            <p:ph type="title"/>
          </p:nvPr>
        </p:nvSpPr>
        <p:spPr/>
        <p:txBody>
          <a:bodyPr>
            <a:normAutofit fontScale="90000"/>
          </a:bodyPr>
          <a:lstStyle/>
          <a:p>
            <a:r>
              <a:rPr lang="en-GB" sz="4000" dirty="0"/>
              <a:t>Why Data Cleaning?</a:t>
            </a:r>
          </a:p>
        </p:txBody>
      </p:sp>
      <p:sp>
        <p:nvSpPr>
          <p:cNvPr id="3" name="内容占位符 2">
            <a:extLst>
              <a:ext uri="{FF2B5EF4-FFF2-40B4-BE49-F238E27FC236}">
                <a16:creationId xmlns:a16="http://schemas.microsoft.com/office/drawing/2014/main" id="{D58AB691-9BAA-494F-9E64-49956C52CFED}"/>
              </a:ext>
            </a:extLst>
          </p:cNvPr>
          <p:cNvSpPr>
            <a:spLocks noGrp="1"/>
          </p:cNvSpPr>
          <p:nvPr>
            <p:ph type="body" sz="quarter" idx="13"/>
          </p:nvPr>
        </p:nvSpPr>
        <p:spPr/>
        <p:txBody>
          <a:bodyPr>
            <a:normAutofit/>
          </a:bodyPr>
          <a:lstStyle/>
          <a:p>
            <a:r>
              <a:rPr lang="en-GB" sz="2800" dirty="0"/>
              <a:t>“Data cleaning is one of the three biggest problems in data warehousing”— Ralph Kimball </a:t>
            </a:r>
          </a:p>
          <a:p>
            <a:r>
              <a:rPr lang="en-GB" sz="2800" dirty="0"/>
              <a:t>“Data cleaning is the number one problem in data warehousing”— DCI survey </a:t>
            </a:r>
          </a:p>
          <a:p>
            <a:r>
              <a:rPr lang="en-GB" sz="2800" dirty="0"/>
              <a:t>Quality data beats fancy data mining algorithms</a:t>
            </a:r>
          </a:p>
        </p:txBody>
      </p:sp>
      <p:pic>
        <p:nvPicPr>
          <p:cNvPr id="5" name="Picture 4" descr="decorative image explaining Garbage in garbage out">
            <a:extLst>
              <a:ext uri="{FF2B5EF4-FFF2-40B4-BE49-F238E27FC236}">
                <a16:creationId xmlns:a16="http://schemas.microsoft.com/office/drawing/2014/main" id="{D67ED99C-A2B8-4C51-9748-702D997A3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5720" y="4457892"/>
            <a:ext cx="3389951" cy="2304256"/>
          </a:xfrm>
          <a:prstGeom prst="rect">
            <a:avLst/>
          </a:prstGeom>
        </p:spPr>
      </p:pic>
    </p:spTree>
    <p:extLst>
      <p:ext uri="{BB962C8B-B14F-4D97-AF65-F5344CB8AC3E}">
        <p14:creationId xmlns:p14="http://schemas.microsoft.com/office/powerpoint/2010/main" val="1182665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000" dirty="0"/>
              <a:t>Quality Issues</a:t>
            </a:r>
          </a:p>
        </p:txBody>
      </p:sp>
      <p:sp>
        <p:nvSpPr>
          <p:cNvPr id="3" name="Content Placeholder 2"/>
          <p:cNvSpPr>
            <a:spLocks noGrp="1"/>
          </p:cNvSpPr>
          <p:nvPr>
            <p:ph type="body" sz="quarter" idx="13"/>
          </p:nvPr>
        </p:nvSpPr>
        <p:spPr/>
        <p:txBody>
          <a:bodyPr>
            <a:normAutofit/>
          </a:bodyPr>
          <a:lstStyle/>
          <a:p>
            <a:r>
              <a:rPr lang="en-GB" sz="2800" dirty="0"/>
              <a:t>Real world data is </a:t>
            </a:r>
            <a:r>
              <a:rPr lang="en-GB" sz="2800" dirty="0">
                <a:solidFill>
                  <a:schemeClr val="accent1">
                    <a:lumMod val="75000"/>
                  </a:schemeClr>
                </a:solidFill>
              </a:rPr>
              <a:t>dirty: </a:t>
            </a:r>
            <a:endParaRPr lang="en-GB" sz="2800" dirty="0"/>
          </a:p>
          <a:p>
            <a:pPr lvl="1"/>
            <a:r>
              <a:rPr lang="en-GB" sz="2800" dirty="0">
                <a:solidFill>
                  <a:schemeClr val="accent1">
                    <a:lumMod val="75000"/>
                  </a:schemeClr>
                </a:solidFill>
              </a:rPr>
              <a:t>Incomplete or missing</a:t>
            </a:r>
            <a:r>
              <a:rPr lang="en-GB" sz="2800" dirty="0"/>
              <a:t>: lacking attribute values or certain attributes of interest, or containing only aggregate data, </a:t>
            </a:r>
          </a:p>
          <a:p>
            <a:pPr marL="342900" lvl="1" indent="0">
              <a:buNone/>
            </a:pPr>
            <a:r>
              <a:rPr lang="en-GB" sz="2800" dirty="0"/>
              <a:t>	e.g., occupation=“ ” (missing data) or “too many” Jan 1 birthdays (introduced as null value when otherwise missing)</a:t>
            </a:r>
          </a:p>
          <a:p>
            <a:pPr lvl="1"/>
            <a:r>
              <a:rPr lang="en-GB" sz="2800" dirty="0">
                <a:solidFill>
                  <a:schemeClr val="accent1">
                    <a:lumMod val="75000"/>
                  </a:schemeClr>
                </a:solidFill>
              </a:rPr>
              <a:t>Inaccurate or noisy</a:t>
            </a:r>
            <a:r>
              <a:rPr lang="en-GB" sz="2800" dirty="0"/>
              <a:t>: containing errors or outliers, </a:t>
            </a:r>
          </a:p>
          <a:p>
            <a:pPr marL="342900" lvl="1" indent="0">
              <a:buNone/>
            </a:pPr>
            <a:r>
              <a:rPr lang="en-GB" sz="2800" dirty="0"/>
              <a:t>	e.g., salary=“-10” (an error) </a:t>
            </a:r>
          </a:p>
          <a:p>
            <a:pPr lvl="1"/>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t>: containing discrepancies in codes or names, </a:t>
            </a:r>
          </a:p>
          <a:p>
            <a:pPr marL="342900" lvl="1" indent="0">
              <a:buNone/>
            </a:pPr>
            <a:r>
              <a:rPr lang="en-GB" sz="2600" dirty="0"/>
              <a:t>	e.g., age = “42” and birthday=“03/07/1997”</a:t>
            </a:r>
          </a:p>
        </p:txBody>
      </p:sp>
      <p:pic>
        <p:nvPicPr>
          <p:cNvPr id="5" name="Picture 4" descr="decorative">
            <a:extLst>
              <a:ext uri="{FF2B5EF4-FFF2-40B4-BE49-F238E27FC236}">
                <a16:creationId xmlns:a16="http://schemas.microsoft.com/office/drawing/2014/main" id="{8E1502D8-E7EB-4DFE-9896-A685DDE3A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73373"/>
            <a:ext cx="2808312" cy="1894690"/>
          </a:xfrm>
          <a:prstGeom prst="rect">
            <a:avLst/>
          </a:prstGeom>
        </p:spPr>
      </p:pic>
    </p:spTree>
    <p:extLst>
      <p:ext uri="{BB962C8B-B14F-4D97-AF65-F5344CB8AC3E}">
        <p14:creationId xmlns:p14="http://schemas.microsoft.com/office/powerpoint/2010/main" val="135711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D3328-9865-4A70-9FAF-83D5E1A3A944}"/>
              </a:ext>
            </a:extLst>
          </p:cNvPr>
          <p:cNvSpPr>
            <a:spLocks noGrp="1"/>
          </p:cNvSpPr>
          <p:nvPr>
            <p:ph type="title"/>
          </p:nvPr>
        </p:nvSpPr>
        <p:spPr/>
        <p:txBody>
          <a:bodyPr>
            <a:normAutofit fontScale="90000"/>
          </a:bodyPr>
          <a:lstStyle/>
          <a:p>
            <a:r>
              <a:rPr lang="en-GB" sz="4000" dirty="0"/>
              <a:t>Dirty Data – Example</a:t>
            </a:r>
          </a:p>
        </p:txBody>
      </p:sp>
      <p:sp>
        <p:nvSpPr>
          <p:cNvPr id="3" name="内容占位符 2">
            <a:extLst>
              <a:ext uri="{FF2B5EF4-FFF2-40B4-BE49-F238E27FC236}">
                <a16:creationId xmlns:a16="http://schemas.microsoft.com/office/drawing/2014/main" id="{64366DDF-E8A7-4642-A87C-299F458CE1A0}"/>
              </a:ext>
            </a:extLst>
          </p:cNvPr>
          <p:cNvSpPr>
            <a:spLocks noGrp="1"/>
          </p:cNvSpPr>
          <p:nvPr>
            <p:ph type="body" sz="quarter" idx="13"/>
          </p:nvPr>
        </p:nvSpPr>
        <p:spPr/>
        <p:txBody>
          <a:bodyPr/>
          <a:lstStyle/>
          <a:p>
            <a:r>
              <a:rPr lang="en-GB" dirty="0"/>
              <a:t>p54</a:t>
            </a:r>
          </a:p>
        </p:txBody>
      </p:sp>
      <p:pic>
        <p:nvPicPr>
          <p:cNvPr id="5" name="Picture 4" descr="Table of dirty data">
            <a:extLst>
              <a:ext uri="{FF2B5EF4-FFF2-40B4-BE49-F238E27FC236}">
                <a16:creationId xmlns:a16="http://schemas.microsoft.com/office/drawing/2014/main" id="{4F2CE675-8189-4580-B897-D6E6AB27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219106"/>
            <a:ext cx="9105061" cy="5378246"/>
          </a:xfrm>
          <a:prstGeom prst="rect">
            <a:avLst/>
          </a:prstGeom>
        </p:spPr>
      </p:pic>
    </p:spTree>
    <p:extLst>
      <p:ext uri="{BB962C8B-B14F-4D97-AF65-F5344CB8AC3E}">
        <p14:creationId xmlns:p14="http://schemas.microsoft.com/office/powerpoint/2010/main" val="3147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E8D-A24B-4E98-8DF3-3E3AA5E02ADC}"/>
              </a:ext>
            </a:extLst>
          </p:cNvPr>
          <p:cNvSpPr>
            <a:spLocks noGrp="1"/>
          </p:cNvSpPr>
          <p:nvPr>
            <p:ph type="title"/>
          </p:nvPr>
        </p:nvSpPr>
        <p:spPr/>
        <p:txBody>
          <a:bodyPr>
            <a:normAutofit fontScale="90000"/>
          </a:bodyPr>
          <a:lstStyle/>
          <a:p>
            <a:r>
              <a:rPr lang="en-GB" sz="4000" dirty="0"/>
              <a:t>No Easy Fix for Missing Values</a:t>
            </a:r>
          </a:p>
        </p:txBody>
      </p:sp>
      <p:sp>
        <p:nvSpPr>
          <p:cNvPr id="3" name="Content Placeholder 2">
            <a:extLst>
              <a:ext uri="{FF2B5EF4-FFF2-40B4-BE49-F238E27FC236}">
                <a16:creationId xmlns:a16="http://schemas.microsoft.com/office/drawing/2014/main" id="{636296C6-695B-4C15-BDDD-832EE805A1E0}"/>
              </a:ext>
            </a:extLst>
          </p:cNvPr>
          <p:cNvSpPr>
            <a:spLocks noGrp="1"/>
          </p:cNvSpPr>
          <p:nvPr>
            <p:ph type="body" sz="quarter" idx="13"/>
          </p:nvPr>
        </p:nvSpPr>
        <p:spPr/>
        <p:txBody>
          <a:bodyPr>
            <a:normAutofit fontScale="55000" lnSpcReduction="20000"/>
          </a:bodyPr>
          <a:lstStyle/>
          <a:p>
            <a:pPr marL="0" indent="0">
              <a:buNone/>
            </a:pPr>
            <a:r>
              <a:rPr lang="en-GB" sz="2800" u="sng" dirty="0">
                <a:solidFill>
                  <a:schemeClr val="accent1">
                    <a:lumMod val="75000"/>
                  </a:schemeClr>
                </a:solidFill>
              </a:rPr>
              <a:t>Throw</a:t>
            </a:r>
            <a:r>
              <a:rPr lang="en-GB" sz="2800" dirty="0"/>
              <a:t> out the records with missing values? </a:t>
            </a:r>
          </a:p>
          <a:p>
            <a:pPr marL="0" indent="0">
              <a:buNone/>
            </a:pPr>
            <a:r>
              <a:rPr lang="en-GB" sz="2800" dirty="0"/>
              <a:t>■ No? This creates a bias for the sample</a:t>
            </a:r>
          </a:p>
          <a:p>
            <a:pPr marL="0" indent="0">
              <a:buNone/>
            </a:pPr>
            <a:r>
              <a:rPr lang="en-GB" sz="2800" u="sng" dirty="0">
                <a:solidFill>
                  <a:schemeClr val="accent1">
                    <a:lumMod val="75000"/>
                  </a:schemeClr>
                </a:solidFill>
              </a:rPr>
              <a:t>Delete </a:t>
            </a:r>
            <a:r>
              <a:rPr lang="en-GB" sz="2800" dirty="0"/>
              <a:t>the column with missing values? </a:t>
            </a:r>
          </a:p>
          <a:p>
            <a:pPr marL="0" indent="0">
              <a:buNone/>
            </a:pPr>
            <a:r>
              <a:rPr lang="en-GB" sz="2800" dirty="0"/>
              <a:t>■ No? Only if the column data is unnecessary</a:t>
            </a:r>
          </a:p>
          <a:p>
            <a:pPr marL="0" indent="0">
              <a:buNone/>
            </a:pPr>
            <a:r>
              <a:rPr lang="en-GB" sz="2800" u="sng" dirty="0">
                <a:solidFill>
                  <a:schemeClr val="accent1">
                    <a:lumMod val="75000"/>
                  </a:schemeClr>
                </a:solidFill>
              </a:rPr>
              <a:t>Replace </a:t>
            </a:r>
            <a:r>
              <a:rPr lang="en-GB" sz="2800" dirty="0"/>
              <a:t>missing values with a “special” value (e.g., -99)? </a:t>
            </a:r>
          </a:p>
          <a:p>
            <a:pPr marL="0" indent="0">
              <a:buNone/>
            </a:pPr>
            <a:r>
              <a:rPr lang="en-GB" sz="2800" dirty="0"/>
              <a:t>■ No. This resembles any other value to data analytics. </a:t>
            </a:r>
          </a:p>
          <a:p>
            <a:pPr marL="0" indent="0">
              <a:buNone/>
            </a:pPr>
            <a:r>
              <a:rPr lang="en-GB" sz="2800" u="sng" dirty="0">
                <a:solidFill>
                  <a:schemeClr val="accent1">
                    <a:lumMod val="75000"/>
                  </a:schemeClr>
                </a:solidFill>
              </a:rPr>
              <a:t>Replace</a:t>
            </a:r>
            <a:r>
              <a:rPr lang="en-GB" sz="2800" dirty="0"/>
              <a:t> with some “typical” value? mean, median, or mode? </a:t>
            </a:r>
          </a:p>
          <a:p>
            <a:pPr marL="0" indent="0">
              <a:buNone/>
            </a:pPr>
            <a:r>
              <a:rPr lang="en-GB" sz="2800" dirty="0"/>
              <a:t>■ Maybe. Possible changes to the distribution. </a:t>
            </a:r>
          </a:p>
          <a:p>
            <a:pPr marL="0" indent="0">
              <a:buNone/>
            </a:pPr>
            <a:r>
              <a:rPr lang="en-GB" sz="2800" u="sng" dirty="0">
                <a:solidFill>
                  <a:schemeClr val="accent1">
                    <a:lumMod val="75000"/>
                  </a:schemeClr>
                </a:solidFill>
              </a:rPr>
              <a:t>Impute </a:t>
            </a:r>
            <a:r>
              <a:rPr lang="en-GB" sz="2800" dirty="0"/>
              <a:t>a value? (Imputed values should be flagged.) </a:t>
            </a:r>
          </a:p>
          <a:p>
            <a:pPr marL="0" indent="0">
              <a:buNone/>
            </a:pPr>
            <a:r>
              <a:rPr lang="en-GB" sz="2800" dirty="0"/>
              <a:t>■ Maybe. Use distribution of values to randomly choose a value. </a:t>
            </a:r>
          </a:p>
          <a:p>
            <a:pPr marL="0" indent="0">
              <a:buNone/>
            </a:pPr>
            <a:r>
              <a:rPr lang="en-GB" sz="2800" u="sng" dirty="0">
                <a:solidFill>
                  <a:schemeClr val="accent1">
                    <a:lumMod val="75000"/>
                  </a:schemeClr>
                </a:solidFill>
              </a:rPr>
              <a:t>Use</a:t>
            </a:r>
            <a:r>
              <a:rPr lang="en-GB" sz="2800" dirty="0"/>
              <a:t> data mining techniques that can handle missing values? </a:t>
            </a:r>
          </a:p>
          <a:p>
            <a:pPr marL="0" indent="0">
              <a:buNone/>
            </a:pPr>
            <a:r>
              <a:rPr lang="en-GB" sz="2800" dirty="0"/>
              <a:t>■ Yes. For example, decision tree can be applicable. </a:t>
            </a:r>
          </a:p>
          <a:p>
            <a:pPr marL="0" indent="0">
              <a:buNone/>
            </a:pPr>
            <a:r>
              <a:rPr lang="en-GB" sz="2800" u="sng" dirty="0">
                <a:solidFill>
                  <a:schemeClr val="accent1">
                    <a:lumMod val="75000"/>
                  </a:schemeClr>
                </a:solidFill>
              </a:rPr>
              <a:t>Partition</a:t>
            </a:r>
            <a:r>
              <a:rPr lang="en-GB" sz="2800" dirty="0"/>
              <a:t> records and build multiple models? </a:t>
            </a:r>
          </a:p>
          <a:p>
            <a:pPr marL="0" indent="0">
              <a:buNone/>
            </a:pPr>
            <a:r>
              <a:rPr lang="en-GB" sz="2800" dirty="0"/>
              <a:t>■ Yes. This is possible when data isn’t insufficient.</a:t>
            </a:r>
          </a:p>
        </p:txBody>
      </p:sp>
      <p:pic>
        <p:nvPicPr>
          <p:cNvPr id="5" name="Picture 4" descr="decorative">
            <a:extLst>
              <a:ext uri="{FF2B5EF4-FFF2-40B4-BE49-F238E27FC236}">
                <a16:creationId xmlns:a16="http://schemas.microsoft.com/office/drawing/2014/main" id="{A060A6C2-52D0-426C-9F6A-F63E5B3D645F}"/>
              </a:ext>
            </a:extLst>
          </p:cNvPr>
          <p:cNvPicPr>
            <a:picLocks noChangeAspect="1"/>
          </p:cNvPicPr>
          <p:nvPr/>
        </p:nvPicPr>
        <p:blipFill>
          <a:blip r:embed="rId3"/>
          <a:stretch>
            <a:fillRect/>
          </a:stretch>
        </p:blipFill>
        <p:spPr>
          <a:xfrm>
            <a:off x="7536160" y="-410581"/>
            <a:ext cx="2333427" cy="2055186"/>
          </a:xfrm>
          <a:prstGeom prst="rect">
            <a:avLst/>
          </a:prstGeom>
        </p:spPr>
      </p:pic>
    </p:spTree>
    <p:extLst>
      <p:ext uri="{BB962C8B-B14F-4D97-AF65-F5344CB8AC3E}">
        <p14:creationId xmlns:p14="http://schemas.microsoft.com/office/powerpoint/2010/main" val="3428000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F044-9EC9-4D2D-85F5-298FC7F6F14D}"/>
              </a:ext>
            </a:extLst>
          </p:cNvPr>
          <p:cNvSpPr>
            <a:spLocks noGrp="1"/>
          </p:cNvSpPr>
          <p:nvPr>
            <p:ph type="title"/>
          </p:nvPr>
        </p:nvSpPr>
        <p:spPr/>
        <p:txBody>
          <a:bodyPr>
            <a:normAutofit fontScale="90000"/>
          </a:bodyPr>
          <a:lstStyle/>
          <a:p>
            <a:r>
              <a:rPr lang="en-GB" sz="4000" dirty="0"/>
              <a:t>No Easy Fix – Time Series Data</a:t>
            </a:r>
          </a:p>
        </p:txBody>
      </p:sp>
      <p:sp>
        <p:nvSpPr>
          <p:cNvPr id="3" name="Content Placeholder 2">
            <a:extLst>
              <a:ext uri="{FF2B5EF4-FFF2-40B4-BE49-F238E27FC236}">
                <a16:creationId xmlns:a16="http://schemas.microsoft.com/office/drawing/2014/main" id="{E8C2AD92-C165-4100-8A10-742B1B4BC69C}"/>
              </a:ext>
            </a:extLst>
          </p:cNvPr>
          <p:cNvSpPr>
            <a:spLocks noGrp="1"/>
          </p:cNvSpPr>
          <p:nvPr>
            <p:ph type="body" sz="quarter" idx="13"/>
          </p:nvPr>
        </p:nvSpPr>
        <p:spPr/>
        <p:txBody>
          <a:bodyPr>
            <a:normAutofit/>
          </a:bodyPr>
          <a:lstStyle/>
          <a:p>
            <a:r>
              <a:rPr lang="en-GB" sz="2800" dirty="0"/>
              <a:t>How to find and impute these missing data?</a:t>
            </a:r>
          </a:p>
        </p:txBody>
      </p:sp>
      <p:pic>
        <p:nvPicPr>
          <p:cNvPr id="5" name="Picture 4" descr="line chart of monthly average sales and monthly average number of customers, where data for Oct, Nov, and Dec 2014 is missing. ">
            <a:extLst>
              <a:ext uri="{FF2B5EF4-FFF2-40B4-BE49-F238E27FC236}">
                <a16:creationId xmlns:a16="http://schemas.microsoft.com/office/drawing/2014/main" id="{673313A5-D30B-40F8-87FA-52036685C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151682"/>
            <a:ext cx="9793088" cy="4632945"/>
          </a:xfrm>
          <a:prstGeom prst="rect">
            <a:avLst/>
          </a:prstGeom>
        </p:spPr>
      </p:pic>
    </p:spTree>
    <p:extLst>
      <p:ext uri="{BB962C8B-B14F-4D97-AF65-F5344CB8AC3E}">
        <p14:creationId xmlns:p14="http://schemas.microsoft.com/office/powerpoint/2010/main" val="836071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7BAA-372E-4D6C-95FF-C145B5EDB241}"/>
              </a:ext>
            </a:extLst>
          </p:cNvPr>
          <p:cNvSpPr>
            <a:spLocks noGrp="1"/>
          </p:cNvSpPr>
          <p:nvPr>
            <p:ph type="title"/>
          </p:nvPr>
        </p:nvSpPr>
        <p:spPr/>
        <p:txBody>
          <a:bodyPr>
            <a:normAutofit fontScale="90000"/>
          </a:bodyPr>
          <a:lstStyle/>
          <a:p>
            <a:r>
              <a:rPr lang="en-GB" sz="4000" dirty="0"/>
              <a:t>How to Handle Noisy Data?</a:t>
            </a:r>
          </a:p>
        </p:txBody>
      </p:sp>
      <p:sp>
        <p:nvSpPr>
          <p:cNvPr id="3" name="Content Placeholder 2">
            <a:extLst>
              <a:ext uri="{FF2B5EF4-FFF2-40B4-BE49-F238E27FC236}">
                <a16:creationId xmlns:a16="http://schemas.microsoft.com/office/drawing/2014/main" id="{ACAFEA3F-CBAD-4440-9704-C1A252460275}"/>
              </a:ext>
            </a:extLst>
          </p:cNvPr>
          <p:cNvSpPr>
            <a:spLocks noGrp="1"/>
          </p:cNvSpPr>
          <p:nvPr>
            <p:ph type="body" sz="quarter" idx="13"/>
          </p:nvPr>
        </p:nvSpPr>
        <p:spPr/>
        <p:txBody>
          <a:bodyPr>
            <a:normAutofit fontScale="92500" lnSpcReduction="10000"/>
          </a:bodyPr>
          <a:lstStyle/>
          <a:p>
            <a:r>
              <a:rPr lang="en-GB" sz="2800" dirty="0"/>
              <a:t>Binning and smoothing </a:t>
            </a:r>
          </a:p>
          <a:p>
            <a:pPr lvl="1"/>
            <a:r>
              <a:rPr lang="en-GB" sz="2800" dirty="0"/>
              <a:t>Sort data and partition into bins (equal-width, equal-depth)</a:t>
            </a:r>
          </a:p>
          <a:p>
            <a:pPr lvl="1"/>
            <a:r>
              <a:rPr lang="en-GB" sz="2800" dirty="0"/>
              <a:t>Smooth by bin means, median, or</a:t>
            </a:r>
            <a:r>
              <a:rPr lang="zh-CN" altLang="en-US" sz="2800" dirty="0"/>
              <a:t> </a:t>
            </a:r>
            <a:r>
              <a:rPr lang="en-GB" sz="2800" dirty="0"/>
              <a:t>boundaries, etc. </a:t>
            </a:r>
          </a:p>
          <a:p>
            <a:r>
              <a:rPr lang="en-GB" sz="2800" dirty="0"/>
              <a:t>Regression </a:t>
            </a:r>
          </a:p>
          <a:p>
            <a:pPr lvl="1"/>
            <a:r>
              <a:rPr lang="en-GB" sz="2800" dirty="0"/>
              <a:t>Smooth by fitting the data into a function with regression </a:t>
            </a:r>
          </a:p>
          <a:p>
            <a:r>
              <a:rPr lang="en-GB" sz="2800" dirty="0"/>
              <a:t>Clustering </a:t>
            </a:r>
          </a:p>
          <a:p>
            <a:pPr lvl="1"/>
            <a:r>
              <a:rPr lang="en-GB" sz="2800" dirty="0"/>
              <a:t>Detect and remove outliers that fall outside clusters  </a:t>
            </a:r>
          </a:p>
          <a:p>
            <a:r>
              <a:rPr lang="en-GB" sz="2800" dirty="0"/>
              <a:t>Combined computer and human inspection </a:t>
            </a:r>
          </a:p>
          <a:p>
            <a:pPr lvl="1"/>
            <a:r>
              <a:rPr lang="en-GB" sz="2800" dirty="0"/>
              <a:t>Detect suspicious values and check by human (e.g., deal with possible outliers)</a:t>
            </a:r>
          </a:p>
        </p:txBody>
      </p:sp>
    </p:spTree>
    <p:extLst>
      <p:ext uri="{BB962C8B-B14F-4D97-AF65-F5344CB8AC3E}">
        <p14:creationId xmlns:p14="http://schemas.microsoft.com/office/powerpoint/2010/main" val="33924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CE11-8255-4DD8-A23D-F7FC9E883A5D}"/>
              </a:ext>
            </a:extLst>
          </p:cNvPr>
          <p:cNvSpPr>
            <a:spLocks noGrp="1"/>
          </p:cNvSpPr>
          <p:nvPr>
            <p:ph type="title"/>
          </p:nvPr>
        </p:nvSpPr>
        <p:spPr/>
        <p:txBody>
          <a:bodyPr>
            <a:normAutofit fontScale="90000"/>
          </a:bodyPr>
          <a:lstStyle/>
          <a:p>
            <a:r>
              <a:rPr lang="en-GB" sz="4000" dirty="0"/>
              <a:t>Binning Methods for Data Smoothing</a:t>
            </a:r>
          </a:p>
        </p:txBody>
      </p:sp>
      <p:sp>
        <p:nvSpPr>
          <p:cNvPr id="3" name="Content Placeholder 2">
            <a:extLst>
              <a:ext uri="{FF2B5EF4-FFF2-40B4-BE49-F238E27FC236}">
                <a16:creationId xmlns:a16="http://schemas.microsoft.com/office/drawing/2014/main" id="{F8FA3787-B43E-4E2C-9D84-ED6C7B6F665A}"/>
              </a:ext>
            </a:extLst>
          </p:cNvPr>
          <p:cNvSpPr>
            <a:spLocks noGrp="1"/>
          </p:cNvSpPr>
          <p:nvPr>
            <p:ph type="body" sz="quarter" idx="13"/>
          </p:nvPr>
        </p:nvSpPr>
        <p:spPr/>
        <p:txBody>
          <a:bodyPr>
            <a:normAutofit fontScale="77500" lnSpcReduction="20000"/>
          </a:bodyPr>
          <a:lstStyle/>
          <a:p>
            <a:r>
              <a:rPr lang="en-GB" sz="2800" dirty="0"/>
              <a:t>Sorted data for price (in dollars): 4, 8, 9, 15, 21, 21, 24, 25, 26, 28, 29, 34 </a:t>
            </a:r>
          </a:p>
          <a:p>
            <a:pPr marL="342900" lvl="1" indent="0">
              <a:buNone/>
            </a:pPr>
            <a:r>
              <a:rPr lang="en-GB" sz="2800" dirty="0"/>
              <a:t>• 	Partition into 3 frequency (equal-depth) bins: </a:t>
            </a:r>
          </a:p>
          <a:p>
            <a:pPr lvl="1">
              <a:buFontTx/>
              <a:buChar char="-"/>
            </a:pPr>
            <a:r>
              <a:rPr lang="en-GB" sz="2800" dirty="0"/>
              <a:t>Bin 1: 4, 8, 9, 15 </a:t>
            </a:r>
          </a:p>
          <a:p>
            <a:pPr lvl="1">
              <a:buFontTx/>
              <a:buChar char="-"/>
            </a:pPr>
            <a:r>
              <a:rPr lang="en-GB" sz="2800" dirty="0"/>
              <a:t>Bin 2: 21, 21, 24, 25 </a:t>
            </a:r>
          </a:p>
          <a:p>
            <a:pPr lvl="1">
              <a:buFontTx/>
              <a:buChar char="-"/>
            </a:pPr>
            <a:r>
              <a:rPr lang="en-GB" sz="2800" dirty="0"/>
              <a:t>Bin 3: 26, 28, 29, 34 </a:t>
            </a:r>
          </a:p>
          <a:p>
            <a:pPr lvl="1"/>
            <a:r>
              <a:rPr lang="en-GB" sz="2800" dirty="0"/>
              <a:t>  Smoothing by bin means: </a:t>
            </a:r>
          </a:p>
          <a:p>
            <a:pPr lvl="1">
              <a:buFontTx/>
              <a:buChar char="-"/>
            </a:pPr>
            <a:r>
              <a:rPr lang="en-GB" sz="2800" dirty="0"/>
              <a:t>Bin 1: 9, 9, 9, 9 </a:t>
            </a:r>
          </a:p>
          <a:p>
            <a:pPr lvl="1">
              <a:buFontTx/>
              <a:buChar char="-"/>
            </a:pPr>
            <a:r>
              <a:rPr lang="en-GB" sz="2800" dirty="0"/>
              <a:t>Bin 2: 23, 23, 23, 23 </a:t>
            </a:r>
          </a:p>
          <a:p>
            <a:pPr lvl="1">
              <a:buFontTx/>
              <a:buChar char="-"/>
            </a:pPr>
            <a:r>
              <a:rPr lang="en-GB" sz="2800" dirty="0"/>
              <a:t>Bin 3: 29, 29, 29, 29 </a:t>
            </a:r>
          </a:p>
          <a:p>
            <a:pPr marL="342900" lvl="1" indent="0">
              <a:buNone/>
            </a:pPr>
            <a:r>
              <a:rPr lang="en-GB" sz="2800" dirty="0"/>
              <a:t>•   Smoothing by bin boundaries: </a:t>
            </a:r>
          </a:p>
          <a:p>
            <a:pPr lvl="1">
              <a:buFontTx/>
              <a:buChar char="-"/>
            </a:pPr>
            <a:r>
              <a:rPr lang="en-GB" sz="2800" dirty="0"/>
              <a:t>Bin 1: 4, 4, 4, 15 </a:t>
            </a:r>
          </a:p>
          <a:p>
            <a:pPr lvl="1">
              <a:buFontTx/>
              <a:buChar char="-"/>
            </a:pPr>
            <a:r>
              <a:rPr lang="en-GB" sz="2800" dirty="0"/>
              <a:t>Bin 2: 21, 21, 25, 25 </a:t>
            </a:r>
          </a:p>
          <a:p>
            <a:pPr lvl="1">
              <a:buFontTx/>
              <a:buChar char="-"/>
            </a:pPr>
            <a:r>
              <a:rPr lang="en-GB" sz="2800" dirty="0"/>
              <a:t>Bin 3: 26, 26, 26, 34</a:t>
            </a:r>
          </a:p>
        </p:txBody>
      </p:sp>
      <p:pic>
        <p:nvPicPr>
          <p:cNvPr id="5" name="Picture 4" descr="decorative">
            <a:extLst>
              <a:ext uri="{FF2B5EF4-FFF2-40B4-BE49-F238E27FC236}">
                <a16:creationId xmlns:a16="http://schemas.microsoft.com/office/drawing/2014/main" id="{1CF5C534-765E-449F-8A37-3694AFB7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3400544"/>
            <a:ext cx="3443313" cy="1433523"/>
          </a:xfrm>
          <a:prstGeom prst="rect">
            <a:avLst/>
          </a:prstGeom>
        </p:spPr>
      </p:pic>
    </p:spTree>
    <p:extLst>
      <p:ext uri="{BB962C8B-B14F-4D97-AF65-F5344CB8AC3E}">
        <p14:creationId xmlns:p14="http://schemas.microsoft.com/office/powerpoint/2010/main" val="368250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09FB-0FF4-4BB3-8D5D-7E7F7C359E1D}"/>
              </a:ext>
            </a:extLst>
          </p:cNvPr>
          <p:cNvSpPr>
            <a:spLocks noGrp="1"/>
          </p:cNvSpPr>
          <p:nvPr>
            <p:ph type="title"/>
          </p:nvPr>
        </p:nvSpPr>
        <p:spPr/>
        <p:txBody>
          <a:bodyPr>
            <a:normAutofit fontScale="90000"/>
          </a:bodyPr>
          <a:lstStyle/>
          <a:p>
            <a:r>
              <a:rPr lang="en-GB" sz="4000" dirty="0"/>
              <a:t>Other relevant concepts</a:t>
            </a:r>
          </a:p>
        </p:txBody>
      </p:sp>
      <p:sp>
        <p:nvSpPr>
          <p:cNvPr id="3" name="Content Placeholder 2">
            <a:extLst>
              <a:ext uri="{FF2B5EF4-FFF2-40B4-BE49-F238E27FC236}">
                <a16:creationId xmlns:a16="http://schemas.microsoft.com/office/drawing/2014/main" id="{2FE9189F-B420-416D-9793-D5A06C27BC87}"/>
              </a:ext>
            </a:extLst>
          </p:cNvPr>
          <p:cNvSpPr>
            <a:spLocks noGrp="1"/>
          </p:cNvSpPr>
          <p:nvPr>
            <p:ph type="body" sz="quarter" idx="13"/>
          </p:nvPr>
        </p:nvSpPr>
        <p:spPr/>
        <p:txBody>
          <a:bodyPr>
            <a:normAutofit/>
          </a:bodyPr>
          <a:lstStyle/>
          <a:p>
            <a:r>
              <a:rPr lang="en-GB" sz="2800" dirty="0"/>
              <a:t>Data scrubbing: use simple domain knowledge (e.g., postal code, spell-check) to detect errors and make corrections </a:t>
            </a:r>
          </a:p>
          <a:p>
            <a:endParaRPr lang="en-GB" sz="2800" dirty="0"/>
          </a:p>
          <a:p>
            <a:r>
              <a:rPr lang="en-GB" sz="2800" dirty="0"/>
              <a:t>Data auditing: analyse data to discover rules and relationship to detect violators (e.g., correlation and clustering to find outliers) </a:t>
            </a:r>
          </a:p>
          <a:p>
            <a:endParaRPr lang="en-GB" sz="2800" dirty="0"/>
          </a:p>
          <a:p>
            <a:r>
              <a:rPr lang="en-GB" sz="2800" dirty="0"/>
              <a:t>Data validating: value range checks, regular expressions, uniqueness checks</a:t>
            </a:r>
          </a:p>
        </p:txBody>
      </p:sp>
      <p:pic>
        <p:nvPicPr>
          <p:cNvPr id="5" name="Picture 4" descr="decorative image of postcode G12 8QH">
            <a:extLst>
              <a:ext uri="{FF2B5EF4-FFF2-40B4-BE49-F238E27FC236}">
                <a16:creationId xmlns:a16="http://schemas.microsoft.com/office/drawing/2014/main" id="{7532616C-840F-4DC4-BF93-98457BF5C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94639"/>
            <a:ext cx="2736304" cy="931396"/>
          </a:xfrm>
          <a:prstGeom prst="rect">
            <a:avLst/>
          </a:prstGeom>
        </p:spPr>
      </p:pic>
    </p:spTree>
    <p:extLst>
      <p:ext uri="{BB962C8B-B14F-4D97-AF65-F5344CB8AC3E}">
        <p14:creationId xmlns:p14="http://schemas.microsoft.com/office/powerpoint/2010/main" val="112310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What is data pre-processing?</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325489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Reduction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417450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09F7-2E4E-424B-AE4C-B5A7F5ACBA1E}"/>
              </a:ext>
            </a:extLst>
          </p:cNvPr>
          <p:cNvSpPr>
            <a:spLocks noGrp="1"/>
          </p:cNvSpPr>
          <p:nvPr>
            <p:ph type="title"/>
          </p:nvPr>
        </p:nvSpPr>
        <p:spPr/>
        <p:txBody>
          <a:bodyPr>
            <a:normAutofit fontScale="90000"/>
          </a:bodyPr>
          <a:lstStyle/>
          <a:p>
            <a:r>
              <a:rPr lang="en-GB" sz="3600" dirty="0"/>
              <a:t>Data Reduction</a:t>
            </a:r>
          </a:p>
        </p:txBody>
      </p:sp>
      <p:sp>
        <p:nvSpPr>
          <p:cNvPr id="3" name="Content Placeholder 2">
            <a:extLst>
              <a:ext uri="{FF2B5EF4-FFF2-40B4-BE49-F238E27FC236}">
                <a16:creationId xmlns:a16="http://schemas.microsoft.com/office/drawing/2014/main" id="{0889B430-069E-4367-B856-1B870D4F974F}"/>
              </a:ext>
            </a:extLst>
          </p:cNvPr>
          <p:cNvSpPr>
            <a:spLocks noGrp="1"/>
          </p:cNvSpPr>
          <p:nvPr>
            <p:ph type="body" sz="quarter" idx="13"/>
          </p:nvPr>
        </p:nvSpPr>
        <p:spPr/>
        <p:txBody>
          <a:bodyPr>
            <a:normAutofit/>
          </a:bodyPr>
          <a:lstStyle/>
          <a:p>
            <a:r>
              <a:rPr lang="en-GB" sz="2800" b="1" dirty="0"/>
              <a:t>Why data reduction? </a:t>
            </a:r>
          </a:p>
          <a:p>
            <a:r>
              <a:rPr lang="en-GB" sz="2800" dirty="0"/>
              <a:t> A database/data warehouse may store terabytes of data </a:t>
            </a:r>
          </a:p>
          <a:p>
            <a:r>
              <a:rPr lang="en-GB" sz="2800" dirty="0"/>
              <a:t>Complex analysis may take a very long time to run on the complete data set</a:t>
            </a:r>
          </a:p>
          <a:p>
            <a:endParaRPr lang="en-GB" sz="2800" dirty="0"/>
          </a:p>
          <a:p>
            <a:r>
              <a:rPr lang="en-GB" sz="2800" b="1" dirty="0"/>
              <a:t>Data reduction </a:t>
            </a:r>
          </a:p>
          <a:p>
            <a:r>
              <a:rPr lang="en-GB" sz="2800" dirty="0"/>
              <a:t>Obtain a reduced representation of the data set - much smaller in volume but yet produces almost the same analytical results</a:t>
            </a:r>
          </a:p>
        </p:txBody>
      </p:sp>
      <p:pic>
        <p:nvPicPr>
          <p:cNvPr id="5" name="Picture 4" descr="decorative">
            <a:extLst>
              <a:ext uri="{FF2B5EF4-FFF2-40B4-BE49-F238E27FC236}">
                <a16:creationId xmlns:a16="http://schemas.microsoft.com/office/drawing/2014/main" id="{F35067F7-E8A0-46A3-BA39-9369CE06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05" y="548680"/>
            <a:ext cx="4233893" cy="1257309"/>
          </a:xfrm>
          <a:prstGeom prst="rect">
            <a:avLst/>
          </a:prstGeom>
        </p:spPr>
      </p:pic>
    </p:spTree>
    <p:extLst>
      <p:ext uri="{BB962C8B-B14F-4D97-AF65-F5344CB8AC3E}">
        <p14:creationId xmlns:p14="http://schemas.microsoft.com/office/powerpoint/2010/main" val="36641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01C-BE4B-4425-845B-3E9288D1BFAD}"/>
              </a:ext>
            </a:extLst>
          </p:cNvPr>
          <p:cNvSpPr>
            <a:spLocks noGrp="1"/>
          </p:cNvSpPr>
          <p:nvPr>
            <p:ph type="title"/>
          </p:nvPr>
        </p:nvSpPr>
        <p:spPr/>
        <p:txBody>
          <a:bodyPr>
            <a:normAutofit fontScale="90000"/>
          </a:bodyPr>
          <a:lstStyle/>
          <a:p>
            <a:r>
              <a:rPr lang="en-GB" sz="3600" dirty="0"/>
              <a:t>Data Reduction During Integration</a:t>
            </a:r>
          </a:p>
        </p:txBody>
      </p:sp>
      <p:sp>
        <p:nvSpPr>
          <p:cNvPr id="3" name="Content Placeholder 2">
            <a:extLst>
              <a:ext uri="{FF2B5EF4-FFF2-40B4-BE49-F238E27FC236}">
                <a16:creationId xmlns:a16="http://schemas.microsoft.com/office/drawing/2014/main" id="{47A41EB5-583A-4D20-B9E3-9E40BC864D54}"/>
              </a:ext>
            </a:extLst>
          </p:cNvPr>
          <p:cNvSpPr>
            <a:spLocks noGrp="1"/>
          </p:cNvSpPr>
          <p:nvPr>
            <p:ph type="body" sz="quarter" idx="13"/>
          </p:nvPr>
        </p:nvSpPr>
        <p:spPr/>
        <p:txBody>
          <a:bodyPr>
            <a:normAutofit/>
          </a:bodyPr>
          <a:lstStyle/>
          <a:p>
            <a:r>
              <a:rPr lang="en-GB" sz="2800" dirty="0"/>
              <a:t>Redundant data is often created when integrating multiple databases </a:t>
            </a:r>
          </a:p>
          <a:p>
            <a:pPr lvl="1"/>
            <a:r>
              <a:rPr lang="en-GB" sz="2600" dirty="0">
                <a:solidFill>
                  <a:srgbClr val="0985C7"/>
                </a:solidFill>
              </a:rPr>
              <a:t>Column-oriented</a:t>
            </a:r>
            <a:r>
              <a:rPr lang="en-GB" sz="2600" dirty="0"/>
              <a:t>: the same attribute may have different names in different databases </a:t>
            </a:r>
          </a:p>
          <a:p>
            <a:pPr lvl="1"/>
            <a:r>
              <a:rPr lang="en-GB" sz="2600" dirty="0">
                <a:solidFill>
                  <a:srgbClr val="0985C7"/>
                </a:solidFill>
              </a:rPr>
              <a:t>Row-oriented</a:t>
            </a:r>
            <a:r>
              <a:rPr lang="en-GB" sz="2600" dirty="0"/>
              <a:t>: duplicate entities, etc. </a:t>
            </a:r>
          </a:p>
          <a:p>
            <a:endParaRPr lang="en-GB" sz="2800" dirty="0"/>
          </a:p>
        </p:txBody>
      </p:sp>
      <p:pic>
        <p:nvPicPr>
          <p:cNvPr id="5" name="Picture 4" descr="decorative">
            <a:extLst>
              <a:ext uri="{FF2B5EF4-FFF2-40B4-BE49-F238E27FC236}">
                <a16:creationId xmlns:a16="http://schemas.microsoft.com/office/drawing/2014/main" id="{6B4C7F03-D434-4FC3-98D8-3D99FDD80337}"/>
              </a:ext>
            </a:extLst>
          </p:cNvPr>
          <p:cNvPicPr>
            <a:picLocks noChangeAspect="1"/>
          </p:cNvPicPr>
          <p:nvPr/>
        </p:nvPicPr>
        <p:blipFill rotWithShape="1">
          <a:blip r:embed="rId3">
            <a:extLst>
              <a:ext uri="{28A0092B-C50C-407E-A947-70E740481C1C}">
                <a14:useLocalDpi xmlns:a14="http://schemas.microsoft.com/office/drawing/2010/main" val="0"/>
              </a:ext>
            </a:extLst>
          </a:blip>
          <a:srcRect l="2264"/>
          <a:stretch/>
        </p:blipFill>
        <p:spPr>
          <a:xfrm>
            <a:off x="1487488" y="4179039"/>
            <a:ext cx="5184576" cy="2398208"/>
          </a:xfrm>
          <a:prstGeom prst="rect">
            <a:avLst/>
          </a:prstGeom>
        </p:spPr>
      </p:pic>
    </p:spTree>
    <p:extLst>
      <p:ext uri="{BB962C8B-B14F-4D97-AF65-F5344CB8AC3E}">
        <p14:creationId xmlns:p14="http://schemas.microsoft.com/office/powerpoint/2010/main" val="826104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2EC-653D-444A-90DC-1C4F77CC47BF}"/>
              </a:ext>
            </a:extLst>
          </p:cNvPr>
          <p:cNvSpPr>
            <a:spLocks noGrp="1"/>
          </p:cNvSpPr>
          <p:nvPr>
            <p:ph type="title"/>
          </p:nvPr>
        </p:nvSpPr>
        <p:spPr/>
        <p:txBody>
          <a:bodyPr>
            <a:normAutofit fontScale="90000"/>
          </a:bodyPr>
          <a:lstStyle/>
          <a:p>
            <a:r>
              <a:rPr lang="en-GB" sz="4000" dirty="0"/>
              <a:t>Data Reduction Strategies</a:t>
            </a:r>
          </a:p>
        </p:txBody>
      </p:sp>
      <p:sp>
        <p:nvSpPr>
          <p:cNvPr id="3" name="Content Placeholder 2">
            <a:extLst>
              <a:ext uri="{FF2B5EF4-FFF2-40B4-BE49-F238E27FC236}">
                <a16:creationId xmlns:a16="http://schemas.microsoft.com/office/drawing/2014/main" id="{A4AA95B2-4DB2-4EFF-8558-9441EE94B09E}"/>
              </a:ext>
            </a:extLst>
          </p:cNvPr>
          <p:cNvSpPr>
            <a:spLocks noGrp="1"/>
          </p:cNvSpPr>
          <p:nvPr>
            <p:ph type="body" sz="quarter" idx="13"/>
          </p:nvPr>
        </p:nvSpPr>
        <p:spPr/>
        <p:txBody>
          <a:bodyPr>
            <a:normAutofit lnSpcReduction="10000"/>
          </a:bodyPr>
          <a:lstStyle/>
          <a:p>
            <a:r>
              <a:rPr lang="en-GB" sz="2800" b="1" dirty="0"/>
              <a:t>Dimensionality reduction</a:t>
            </a:r>
          </a:p>
          <a:p>
            <a:pPr lvl="1"/>
            <a:r>
              <a:rPr lang="en-GB" sz="2800" dirty="0"/>
              <a:t>Remove redundant and irrelevant attributes </a:t>
            </a:r>
          </a:p>
          <a:p>
            <a:pPr lvl="1"/>
            <a:r>
              <a:rPr lang="en-GB" sz="2800" dirty="0"/>
              <a:t>Principal component analysis (PCA) </a:t>
            </a:r>
          </a:p>
          <a:p>
            <a:pPr lvl="1"/>
            <a:r>
              <a:rPr lang="en-GB" sz="2800" dirty="0"/>
              <a:t>Variable clustering </a:t>
            </a:r>
          </a:p>
          <a:p>
            <a:pPr lvl="1"/>
            <a:r>
              <a:rPr lang="en-GB" sz="2800" dirty="0"/>
              <a:t>Featuring engineering </a:t>
            </a:r>
          </a:p>
          <a:p>
            <a:endParaRPr lang="en-GB" sz="2800" dirty="0"/>
          </a:p>
          <a:p>
            <a:r>
              <a:rPr lang="en-GB" sz="2800" b="1" dirty="0"/>
              <a:t>Numerosity reduction </a:t>
            </a:r>
          </a:p>
          <a:p>
            <a:pPr lvl="1"/>
            <a:r>
              <a:rPr lang="en-GB" sz="2800" dirty="0"/>
              <a:t>Sampling techniques </a:t>
            </a:r>
          </a:p>
          <a:p>
            <a:pPr lvl="1"/>
            <a:r>
              <a:rPr lang="en-GB" sz="2800" dirty="0"/>
              <a:t>Regression and log-linear models </a:t>
            </a:r>
          </a:p>
          <a:p>
            <a:pPr lvl="1"/>
            <a:r>
              <a:rPr lang="en-GB" sz="2800" dirty="0"/>
              <a:t>Histograms, clustering</a:t>
            </a:r>
          </a:p>
        </p:txBody>
      </p:sp>
    </p:spTree>
    <p:extLst>
      <p:ext uri="{BB962C8B-B14F-4D97-AF65-F5344CB8AC3E}">
        <p14:creationId xmlns:p14="http://schemas.microsoft.com/office/powerpoint/2010/main" val="135079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C79F-BDEB-4DC4-A02E-8618ACD9BBAC}"/>
              </a:ext>
            </a:extLst>
          </p:cNvPr>
          <p:cNvSpPr>
            <a:spLocks noGrp="1"/>
          </p:cNvSpPr>
          <p:nvPr>
            <p:ph type="title"/>
          </p:nvPr>
        </p:nvSpPr>
        <p:spPr/>
        <p:txBody>
          <a:bodyPr>
            <a:normAutofit fontScale="90000"/>
          </a:bodyPr>
          <a:lstStyle/>
          <a:p>
            <a:r>
              <a:rPr lang="en-GB" sz="4000" dirty="0"/>
              <a:t>Variable Reduction – Correlation analysis</a:t>
            </a:r>
          </a:p>
        </p:txBody>
      </p:sp>
      <p:sp>
        <p:nvSpPr>
          <p:cNvPr id="3" name="Text Placeholder 2">
            <a:extLst>
              <a:ext uri="{FF2B5EF4-FFF2-40B4-BE49-F238E27FC236}">
                <a16:creationId xmlns:a16="http://schemas.microsoft.com/office/drawing/2014/main" id="{7F20FBA6-9038-744A-6F7E-F0897B28A609}"/>
              </a:ext>
            </a:extLst>
          </p:cNvPr>
          <p:cNvSpPr>
            <a:spLocks noGrp="1"/>
          </p:cNvSpPr>
          <p:nvPr>
            <p:ph type="body" sz="quarter" idx="13"/>
          </p:nvPr>
        </p:nvSpPr>
        <p:spPr/>
        <p:txBody>
          <a:bodyPr/>
          <a:lstStyle/>
          <a:p>
            <a:endParaRPr lang="en-GB"/>
          </a:p>
        </p:txBody>
      </p:sp>
      <p:pic>
        <p:nvPicPr>
          <p:cNvPr id="7" name="Content Placeholder 6" descr="scatter plot where x2 has positively related to x1">
            <a:extLst>
              <a:ext uri="{FF2B5EF4-FFF2-40B4-BE49-F238E27FC236}">
                <a16:creationId xmlns:a16="http://schemas.microsoft.com/office/drawing/2014/main" id="{82DEE428-7C17-4EE6-B9AD-8011BAC2928A}"/>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r="50067"/>
          <a:stretch/>
        </p:blipFill>
        <p:spPr>
          <a:xfrm>
            <a:off x="0" y="1387475"/>
            <a:ext cx="4319588" cy="5141913"/>
          </a:xfrm>
        </p:spPr>
      </p:pic>
    </p:spTree>
    <p:extLst>
      <p:ext uri="{BB962C8B-B14F-4D97-AF65-F5344CB8AC3E}">
        <p14:creationId xmlns:p14="http://schemas.microsoft.com/office/powerpoint/2010/main" val="775489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fontScale="90000"/>
          </a:bodyPr>
          <a:lstStyle/>
          <a:p>
            <a:r>
              <a:rPr lang="en-GB" sz="4000" dirty="0"/>
              <a:t>Correlation Analysis – Numerical Variables</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type="body" sz="quarter" idx="13"/>
          </p:nvPr>
        </p:nvSpPr>
        <p:spPr/>
        <p:txBody>
          <a:bodyPr>
            <a:normAutofit/>
          </a:bodyPr>
          <a:lstStyle/>
          <a:p>
            <a:r>
              <a:rPr lang="en-GB" sz="2400" b="1" dirty="0"/>
              <a:t>Correlation</a:t>
            </a:r>
            <a:r>
              <a:rPr lang="en-GB" sz="2400" dirty="0"/>
              <a:t> between two variables </a:t>
            </a:r>
            <a:r>
              <a:rPr lang="en-GB" sz="2400" i="1" dirty="0"/>
              <a:t>x1</a:t>
            </a:r>
            <a:r>
              <a:rPr lang="en-GB" sz="2400" dirty="0"/>
              <a:t> and </a:t>
            </a:r>
            <a:r>
              <a:rPr lang="en-GB" sz="2400" i="1" dirty="0"/>
              <a:t>x2</a:t>
            </a:r>
            <a:r>
              <a:rPr lang="en-GB" sz="2400" dirty="0"/>
              <a:t> is the standard covariance, obtained by normalising the covariance with the standard deviation of each variable. </a:t>
            </a:r>
          </a:p>
          <a:p>
            <a:endParaRPr lang="en-GB" sz="2800" dirty="0"/>
          </a:p>
          <a:p>
            <a:r>
              <a:rPr lang="en-GB" sz="2400" b="1" dirty="0"/>
              <a:t>Sample correlation </a:t>
            </a:r>
            <a:r>
              <a:rPr lang="en-GB" sz="2400" dirty="0"/>
              <a:t>for two attributes </a:t>
            </a:r>
            <a:r>
              <a:rPr lang="en-GB" sz="2400" i="1" dirty="0"/>
              <a:t>x1</a:t>
            </a:r>
            <a:r>
              <a:rPr lang="en-GB" sz="2400" dirty="0"/>
              <a:t> and </a:t>
            </a:r>
            <a:r>
              <a:rPr lang="en-GB" sz="2400" i="1" dirty="0"/>
              <a:t>x2</a:t>
            </a:r>
            <a:r>
              <a:rPr lang="en-GB" sz="2400" dirty="0"/>
              <a:t>: where </a:t>
            </a:r>
            <a:r>
              <a:rPr lang="en-GB" sz="2400" i="1" dirty="0"/>
              <a:t>n</a:t>
            </a:r>
            <a:r>
              <a:rPr lang="en-GB" sz="2400" dirty="0"/>
              <a:t> is the number of samples, </a:t>
            </a:r>
            <a:r>
              <a:rPr lang="en-GB" sz="2400" i="1" dirty="0"/>
              <a:t>µ1</a:t>
            </a:r>
            <a:r>
              <a:rPr lang="en-GB" sz="2400" dirty="0"/>
              <a:t> and </a:t>
            </a:r>
            <a:r>
              <a:rPr lang="en-GB" sz="2400" i="1" dirty="0"/>
              <a:t>µ2</a:t>
            </a:r>
            <a:r>
              <a:rPr lang="en-GB" sz="2400" dirty="0"/>
              <a:t> are the respective means, </a:t>
            </a:r>
            <a:r>
              <a:rPr lang="en-GB" sz="2400" i="1" dirty="0"/>
              <a:t>σ1</a:t>
            </a:r>
            <a:r>
              <a:rPr lang="en-GB" sz="2400" dirty="0"/>
              <a:t> and </a:t>
            </a:r>
            <a:r>
              <a:rPr lang="en-GB" sz="2400" i="1" dirty="0"/>
              <a:t>σ2 </a:t>
            </a:r>
            <a:r>
              <a:rPr lang="en-GB" sz="2400" dirty="0"/>
              <a:t>are the respective standard deviation of </a:t>
            </a:r>
            <a:r>
              <a:rPr lang="en-GB" sz="2400" i="1" dirty="0"/>
              <a:t>x1 </a:t>
            </a:r>
            <a:r>
              <a:rPr lang="en-GB" sz="2400" dirty="0"/>
              <a:t>and </a:t>
            </a:r>
            <a:r>
              <a:rPr lang="en-GB" sz="2400" i="1" dirty="0"/>
              <a:t>x2 </a:t>
            </a:r>
          </a:p>
          <a:p>
            <a:endParaRPr lang="en-GB" sz="2400" dirty="0"/>
          </a:p>
        </p:txBody>
      </p:sp>
      <p:pic>
        <p:nvPicPr>
          <p:cNvPr id="5" name="Picture 4" descr="equation to calculate correlation coeffient">
            <a:extLst>
              <a:ext uri="{FF2B5EF4-FFF2-40B4-BE49-F238E27FC236}">
                <a16:creationId xmlns:a16="http://schemas.microsoft.com/office/drawing/2014/main" id="{26598ED1-EF93-425E-8816-F37892438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292" y="4509120"/>
            <a:ext cx="6730277" cy="2288596"/>
          </a:xfrm>
          <a:prstGeom prst="rect">
            <a:avLst/>
          </a:prstGeom>
        </p:spPr>
      </p:pic>
    </p:spTree>
    <p:extLst>
      <p:ext uri="{BB962C8B-B14F-4D97-AF65-F5344CB8AC3E}">
        <p14:creationId xmlns:p14="http://schemas.microsoft.com/office/powerpoint/2010/main" val="211787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fontScale="90000"/>
          </a:bodyPr>
          <a:lstStyle/>
          <a:p>
            <a:r>
              <a:rPr lang="en-GB" sz="4000" dirty="0"/>
              <a:t>Correlation Analysis – Numerical Variables </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type="body" sz="quarter" idx="13"/>
          </p:nvPr>
        </p:nvSpPr>
        <p:spPr/>
        <p:txBody>
          <a:bodyPr>
            <a:normAutofit/>
          </a:bodyPr>
          <a:lstStyle/>
          <a:p>
            <a:r>
              <a:rPr lang="en-GB" sz="2800" b="1" dirty="0"/>
              <a:t>Sample correlation </a:t>
            </a:r>
            <a:r>
              <a:rPr lang="en-GB" sz="2800" dirty="0"/>
              <a:t>for two attributes </a:t>
            </a:r>
            <a:r>
              <a:rPr lang="en-GB" sz="2800" i="1" dirty="0"/>
              <a:t>x1</a:t>
            </a:r>
            <a:r>
              <a:rPr lang="en-GB" sz="2800" dirty="0"/>
              <a:t> and </a:t>
            </a:r>
            <a:r>
              <a:rPr lang="en-GB" sz="2800" i="1" dirty="0"/>
              <a:t>x2</a:t>
            </a:r>
            <a:r>
              <a:rPr lang="en-GB" sz="2800" dirty="0"/>
              <a:t>: where </a:t>
            </a:r>
            <a:r>
              <a:rPr lang="en-GB" sz="2800" i="1" dirty="0"/>
              <a:t>n</a:t>
            </a:r>
            <a:r>
              <a:rPr lang="en-GB" sz="2800" dirty="0"/>
              <a:t> is the number of tuples, </a:t>
            </a:r>
            <a:r>
              <a:rPr lang="en-GB" sz="2800" i="1" dirty="0"/>
              <a:t>µ1</a:t>
            </a:r>
            <a:r>
              <a:rPr lang="en-GB" sz="2800" dirty="0"/>
              <a:t> and </a:t>
            </a:r>
            <a:r>
              <a:rPr lang="en-GB" sz="2800" i="1" dirty="0"/>
              <a:t>µ2</a:t>
            </a:r>
            <a:r>
              <a:rPr lang="en-GB" sz="2800" dirty="0"/>
              <a:t> are the respective means, </a:t>
            </a:r>
            <a:r>
              <a:rPr lang="en-GB" sz="2800" i="1" dirty="0"/>
              <a:t>σ1</a:t>
            </a:r>
            <a:r>
              <a:rPr lang="en-GB" sz="2800" dirty="0"/>
              <a:t> and </a:t>
            </a:r>
            <a:r>
              <a:rPr lang="en-GB" sz="2800" i="1" dirty="0"/>
              <a:t>σ2 </a:t>
            </a:r>
            <a:r>
              <a:rPr lang="en-GB" sz="2800" dirty="0"/>
              <a:t>are the respective standard deviation of </a:t>
            </a:r>
            <a:r>
              <a:rPr lang="en-GB" sz="2800" i="1" dirty="0"/>
              <a:t>x1 </a:t>
            </a:r>
            <a:r>
              <a:rPr lang="en-GB" sz="2800" dirty="0"/>
              <a:t>and </a:t>
            </a:r>
            <a:r>
              <a:rPr lang="en-GB" sz="2800" i="1" dirty="0"/>
              <a:t>x2 </a:t>
            </a:r>
          </a:p>
          <a:p>
            <a:pPr lvl="1"/>
            <a:r>
              <a:rPr lang="en-GB" sz="2600" dirty="0"/>
              <a:t>If ρ12 &gt; 0: x1 and x2 are positively correlated (x1 ’s values increase as x2 ’s increase) </a:t>
            </a:r>
          </a:p>
          <a:p>
            <a:pPr lvl="1"/>
            <a:r>
              <a:rPr lang="en-GB" sz="2600" dirty="0"/>
              <a:t>If ρ12 = 0: independent </a:t>
            </a:r>
          </a:p>
          <a:p>
            <a:pPr lvl="1"/>
            <a:r>
              <a:rPr lang="en-GB" sz="2600" dirty="0"/>
              <a:t>If ρ12 &lt; 0: negatively correlated</a:t>
            </a:r>
          </a:p>
        </p:txBody>
      </p:sp>
      <p:pic>
        <p:nvPicPr>
          <p:cNvPr id="4" name="Picture 3" descr="equation to calculate correlation coeffient">
            <a:extLst>
              <a:ext uri="{FF2B5EF4-FFF2-40B4-BE49-F238E27FC236}">
                <a16:creationId xmlns:a16="http://schemas.microsoft.com/office/drawing/2014/main" id="{A1F25ABB-BC7D-497D-BD06-778CEFB2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4770120"/>
            <a:ext cx="6141049" cy="2088232"/>
          </a:xfrm>
          <a:prstGeom prst="rect">
            <a:avLst/>
          </a:prstGeom>
        </p:spPr>
      </p:pic>
    </p:spTree>
    <p:extLst>
      <p:ext uri="{BB962C8B-B14F-4D97-AF65-F5344CB8AC3E}">
        <p14:creationId xmlns:p14="http://schemas.microsoft.com/office/powerpoint/2010/main" val="3458093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5113-F47F-45A4-A216-CA05A8EC6236}"/>
              </a:ext>
            </a:extLst>
          </p:cNvPr>
          <p:cNvSpPr>
            <a:spLocks noGrp="1"/>
          </p:cNvSpPr>
          <p:nvPr>
            <p:ph type="title"/>
          </p:nvPr>
        </p:nvSpPr>
        <p:spPr/>
        <p:txBody>
          <a:bodyPr>
            <a:normAutofit fontScale="90000"/>
          </a:bodyPr>
          <a:lstStyle/>
          <a:p>
            <a:r>
              <a:rPr lang="en-GB" sz="4000" dirty="0"/>
              <a:t>Visualising Correlation Coefficients</a:t>
            </a:r>
          </a:p>
        </p:txBody>
      </p:sp>
      <p:sp>
        <p:nvSpPr>
          <p:cNvPr id="3" name="Content Placeholder 2">
            <a:extLst>
              <a:ext uri="{FF2B5EF4-FFF2-40B4-BE49-F238E27FC236}">
                <a16:creationId xmlns:a16="http://schemas.microsoft.com/office/drawing/2014/main" id="{D43968EB-A996-402C-AD4A-74E5E9D2A47B}"/>
              </a:ext>
            </a:extLst>
          </p:cNvPr>
          <p:cNvSpPr>
            <a:spLocks noGrp="1"/>
          </p:cNvSpPr>
          <p:nvPr>
            <p:ph type="body" sz="quarter" idx="13"/>
          </p:nvPr>
        </p:nvSpPr>
        <p:spPr/>
        <p:txBody>
          <a:bodyPr>
            <a:normAutofit/>
          </a:bodyPr>
          <a:lstStyle/>
          <a:p>
            <a:r>
              <a:rPr lang="en-GB" sz="2800" dirty="0"/>
              <a:t>Correlation coefficient value range: [–1, 1] </a:t>
            </a:r>
          </a:p>
        </p:txBody>
      </p:sp>
      <p:pic>
        <p:nvPicPr>
          <p:cNvPr id="5" name="Picture 4" descr="scatter plots for different correlation coefficient ">
            <a:extLst>
              <a:ext uri="{FF2B5EF4-FFF2-40B4-BE49-F238E27FC236}">
                <a16:creationId xmlns:a16="http://schemas.microsoft.com/office/drawing/2014/main" id="{F07D4C69-D0FE-4D32-BFCB-72F5EE8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2320596"/>
            <a:ext cx="4538696" cy="4276756"/>
          </a:xfrm>
          <a:prstGeom prst="rect">
            <a:avLst/>
          </a:prstGeom>
        </p:spPr>
      </p:pic>
    </p:spTree>
    <p:extLst>
      <p:ext uri="{BB962C8B-B14F-4D97-AF65-F5344CB8AC3E}">
        <p14:creationId xmlns:p14="http://schemas.microsoft.com/office/powerpoint/2010/main" val="35090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B8F6-5CA9-4CEE-9A0B-A26E559E53ED}"/>
              </a:ext>
            </a:extLst>
          </p:cNvPr>
          <p:cNvSpPr>
            <a:spLocks noGrp="1"/>
          </p:cNvSpPr>
          <p:nvPr>
            <p:ph type="title"/>
          </p:nvPr>
        </p:nvSpPr>
        <p:spPr/>
        <p:txBody>
          <a:bodyPr>
            <a:normAutofit fontScale="90000"/>
          </a:bodyPr>
          <a:lstStyle/>
          <a:p>
            <a:r>
              <a:rPr lang="en-GB" sz="4000" dirty="0"/>
              <a:t>Correlation Analysis</a:t>
            </a:r>
          </a:p>
        </p:txBody>
      </p:sp>
      <p:sp>
        <p:nvSpPr>
          <p:cNvPr id="3" name="Content Placeholder 2">
            <a:extLst>
              <a:ext uri="{FF2B5EF4-FFF2-40B4-BE49-F238E27FC236}">
                <a16:creationId xmlns:a16="http://schemas.microsoft.com/office/drawing/2014/main" id="{444D19A0-DA9E-4AF7-8951-1AAA9485ADBB}"/>
              </a:ext>
            </a:extLst>
          </p:cNvPr>
          <p:cNvSpPr>
            <a:spLocks noGrp="1"/>
          </p:cNvSpPr>
          <p:nvPr>
            <p:ph type="body" sz="quarter" idx="13"/>
          </p:nvPr>
        </p:nvSpPr>
        <p:spPr/>
        <p:txBody>
          <a:bodyPr>
            <a:normAutofit/>
          </a:bodyPr>
          <a:lstStyle/>
          <a:p>
            <a:r>
              <a:rPr lang="en-US" altLang="zh-CN" sz="2800" dirty="0"/>
              <a:t>Methods for testing c</a:t>
            </a:r>
            <a:r>
              <a:rPr lang="en-GB" sz="2800" dirty="0" err="1"/>
              <a:t>orrelation</a:t>
            </a:r>
            <a:r>
              <a:rPr lang="en-GB" sz="2800" dirty="0"/>
              <a:t>/ dependence/ association between independent and dependent variables</a:t>
            </a:r>
          </a:p>
        </p:txBody>
      </p:sp>
      <p:pic>
        <p:nvPicPr>
          <p:cNvPr id="5" name="Picture 4" descr="correlation analysis when Dependent variable is continuous and independent variable is continuous. linear discriminant analysis when dependent variable is categorical an independent variable is continues. ANOVA When dependant variable is continuous and independent variable is categorical. Chi-squared test when dependent variable is categorical and independent variable is categorical ">
            <a:extLst>
              <a:ext uri="{FF2B5EF4-FFF2-40B4-BE49-F238E27FC236}">
                <a16:creationId xmlns:a16="http://schemas.microsoft.com/office/drawing/2014/main" id="{CFCD67C2-5F63-4640-80D1-A108B5EBD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3284984"/>
            <a:ext cx="6596111" cy="2862283"/>
          </a:xfrm>
          <a:prstGeom prst="rect">
            <a:avLst/>
          </a:prstGeom>
        </p:spPr>
      </p:pic>
    </p:spTree>
    <p:extLst>
      <p:ext uri="{BB962C8B-B14F-4D97-AF65-F5344CB8AC3E}">
        <p14:creationId xmlns:p14="http://schemas.microsoft.com/office/powerpoint/2010/main" val="56061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FF8-C2F5-4769-A664-E6CC542380D0}"/>
              </a:ext>
            </a:extLst>
          </p:cNvPr>
          <p:cNvSpPr>
            <a:spLocks noGrp="1"/>
          </p:cNvSpPr>
          <p:nvPr>
            <p:ph type="title"/>
          </p:nvPr>
        </p:nvSpPr>
        <p:spPr/>
        <p:txBody>
          <a:bodyPr>
            <a:noAutofit/>
          </a:bodyPr>
          <a:lstStyle/>
          <a:p>
            <a:r>
              <a:rPr lang="en-GB" sz="4000" dirty="0"/>
              <a:t>Variable Reduction – Principal Component Analysis</a:t>
            </a:r>
          </a:p>
        </p:txBody>
      </p:sp>
      <p:sp>
        <p:nvSpPr>
          <p:cNvPr id="3" name="Content Placeholder 2">
            <a:extLst>
              <a:ext uri="{FF2B5EF4-FFF2-40B4-BE49-F238E27FC236}">
                <a16:creationId xmlns:a16="http://schemas.microsoft.com/office/drawing/2014/main" id="{C7DB656B-E42E-454F-9F68-76EA27B1C964}"/>
              </a:ext>
            </a:extLst>
          </p:cNvPr>
          <p:cNvSpPr>
            <a:spLocks noGrp="1"/>
          </p:cNvSpPr>
          <p:nvPr>
            <p:ph type="body" sz="quarter" idx="13"/>
          </p:nvPr>
        </p:nvSpPr>
        <p:spPr/>
        <p:txBody>
          <a:bodyPr>
            <a:normAutofit lnSpcReduction="10000"/>
          </a:bodyPr>
          <a:lstStyle/>
          <a:p>
            <a:r>
              <a:rPr lang="en-GB" sz="2800" dirty="0"/>
              <a:t>Principal components are constructed as mathematical transformations of the input variables. Each is an uncorrelated, linear combination of original input variables. </a:t>
            </a:r>
          </a:p>
          <a:p>
            <a:endParaRPr lang="en-GB" sz="2800" dirty="0"/>
          </a:p>
          <a:p>
            <a:r>
              <a:rPr lang="en-GB" sz="2800" dirty="0"/>
              <a:t>The coefficients of such a linear combination are the eigenvectors of the correlation or covariance matrix. </a:t>
            </a:r>
          </a:p>
          <a:p>
            <a:r>
              <a:rPr lang="en-GB" sz="2800" dirty="0"/>
              <a:t>The principal components are sorted by descending order of the eigenvalues. </a:t>
            </a:r>
          </a:p>
          <a:p>
            <a:r>
              <a:rPr lang="en-GB" sz="2800" dirty="0"/>
              <a:t>The eigenvalues represent the variances of the principal components.</a:t>
            </a:r>
          </a:p>
        </p:txBody>
      </p:sp>
      <p:pic>
        <p:nvPicPr>
          <p:cNvPr id="5" name="Picture 4" descr="equation explaining principal component: pc1=a1x1+b1x2+c1x3">
            <a:extLst>
              <a:ext uri="{FF2B5EF4-FFF2-40B4-BE49-F238E27FC236}">
                <a16:creationId xmlns:a16="http://schemas.microsoft.com/office/drawing/2014/main" id="{2CA5EAA3-9145-4414-9173-DA466F3F8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3068960"/>
            <a:ext cx="3457600" cy="495304"/>
          </a:xfrm>
          <a:prstGeom prst="rect">
            <a:avLst/>
          </a:prstGeom>
        </p:spPr>
      </p:pic>
    </p:spTree>
    <p:extLst>
      <p:ext uri="{BB962C8B-B14F-4D97-AF65-F5344CB8AC3E}">
        <p14:creationId xmlns:p14="http://schemas.microsoft.com/office/powerpoint/2010/main" val="93267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701-6573-D13B-937C-952E1FFD32E5}"/>
              </a:ext>
            </a:extLst>
          </p:cNvPr>
          <p:cNvSpPr>
            <a:spLocks noGrp="1"/>
          </p:cNvSpPr>
          <p:nvPr>
            <p:ph type="title"/>
          </p:nvPr>
        </p:nvSpPr>
        <p:spPr/>
        <p:txBody>
          <a:bodyPr/>
          <a:lstStyle/>
          <a:p>
            <a:r>
              <a:rPr lang="en-GB" dirty="0"/>
              <a:t>Definition</a:t>
            </a:r>
          </a:p>
        </p:txBody>
      </p:sp>
      <p:sp>
        <p:nvSpPr>
          <p:cNvPr id="3" name="Text Placeholder 2">
            <a:extLst>
              <a:ext uri="{FF2B5EF4-FFF2-40B4-BE49-F238E27FC236}">
                <a16:creationId xmlns:a16="http://schemas.microsoft.com/office/drawing/2014/main" id="{04D0A52F-5D79-85B6-65D4-8B29971BCAC7}"/>
              </a:ext>
            </a:extLst>
          </p:cNvPr>
          <p:cNvSpPr>
            <a:spLocks noGrp="1"/>
          </p:cNvSpPr>
          <p:nvPr>
            <p:ph type="body" sz="quarter" idx="13"/>
          </p:nvPr>
        </p:nvSpPr>
        <p:spPr/>
        <p:txBody>
          <a:bodyPr/>
          <a:lstStyle/>
          <a:p>
            <a:pPr marL="0" indent="0">
              <a:buNone/>
            </a:pPr>
            <a:r>
              <a:rPr lang="en-GB" altLang="zh-CN" sz="2400" kern="100" dirty="0">
                <a:effectLst/>
                <a:latin typeface="+mn-lt"/>
                <a:ea typeface="等线" panose="02010600030101010101" pitchFamily="2" charset="-122"/>
                <a:cs typeface="Arial" panose="020B0604020202020204" pitchFamily="34" charset="0"/>
              </a:rPr>
              <a:t>Data pre-processing (a.k.a. da</a:t>
            </a:r>
            <a:r>
              <a:rPr lang="it-IT" altLang="zh-CN" sz="2400" kern="100" dirty="0">
                <a:effectLst/>
                <a:latin typeface="+mn-lt"/>
                <a:ea typeface="等线" panose="02010600030101010101" pitchFamily="2" charset="-122"/>
                <a:cs typeface="Arial" panose="020B0604020202020204" pitchFamily="34" charset="0"/>
              </a:rPr>
              <a:t>ta preparation) is important to any data anylitics project. </a:t>
            </a:r>
          </a:p>
          <a:p>
            <a:pPr marL="0" indent="0">
              <a:buNone/>
            </a:pPr>
            <a:endParaRPr lang="it-IT" altLang="zh-CN" kern="100" dirty="0">
              <a:latin typeface="+mn-lt"/>
              <a:ea typeface="等线" panose="02010600030101010101" pitchFamily="2" charset="-122"/>
            </a:endParaRPr>
          </a:p>
          <a:p>
            <a:pPr marL="0" indent="0">
              <a:buNone/>
            </a:pPr>
            <a:r>
              <a:rPr lang="it-IT" altLang="zh-CN" sz="2400" kern="100" dirty="0">
                <a:effectLst/>
                <a:latin typeface="+mn-lt"/>
                <a:ea typeface="等线" panose="02010600030101010101" pitchFamily="2" charset="-122"/>
                <a:cs typeface="Arial" panose="020B0604020202020204" pitchFamily="34" charset="0"/>
              </a:rPr>
              <a:t>Data pre-processing </a:t>
            </a:r>
            <a:r>
              <a:rPr lang="en-GB" altLang="zh-CN" sz="2400" kern="100" dirty="0">
                <a:effectLst/>
                <a:latin typeface="+mn-lt"/>
                <a:ea typeface="等线" panose="02010600030101010101" pitchFamily="2" charset="-122"/>
                <a:cs typeface="Arial" panose="020B0604020202020204" pitchFamily="34" charset="0"/>
              </a:rPr>
              <a:t>= turning raw data -&gt;  analysis-ready data. </a:t>
            </a:r>
          </a:p>
          <a:p>
            <a:pPr marL="0" indent="0">
              <a:buNone/>
            </a:pPr>
            <a:r>
              <a:rPr lang="en-GB" altLang="zh-CN" sz="2400" kern="100" dirty="0">
                <a:effectLst/>
                <a:latin typeface="+mn-lt"/>
                <a:ea typeface="等线" panose="02010600030101010101" pitchFamily="2" charset="-122"/>
                <a:cs typeface="Arial" panose="020B0604020202020204" pitchFamily="34" charset="0"/>
              </a:rPr>
              <a:t>Probably through i</a:t>
            </a:r>
            <a:r>
              <a:rPr lang="en-GB" altLang="zh-CN" kern="100" dirty="0">
                <a:latin typeface="+mn-lt"/>
                <a:ea typeface="等线" panose="02010600030101010101" pitchFamily="2" charset="-122"/>
              </a:rPr>
              <a:t>ntegration, </a:t>
            </a:r>
            <a:r>
              <a:rPr lang="en-GB" altLang="zh-CN" sz="2400" kern="100" dirty="0">
                <a:latin typeface="+mn-lt"/>
                <a:ea typeface="等线" panose="02010600030101010101" pitchFamily="2" charset="-122"/>
                <a:cs typeface="Arial" panose="020B0604020202020204" pitchFamily="34" charset="0"/>
              </a:rPr>
              <a:t>description, summarisation, visualisation, cleaning, reduction, transformation, </a:t>
            </a:r>
            <a:r>
              <a:rPr lang="en-GB" altLang="zh-CN" kern="100" dirty="0">
                <a:latin typeface="+mn-lt"/>
                <a:ea typeface="等线" panose="02010600030101010101" pitchFamily="2" charset="-122"/>
              </a:rPr>
              <a:t>discretization, generalisation, anonymisation and potentially more. </a:t>
            </a:r>
          </a:p>
          <a:p>
            <a:pPr marL="0" indent="0">
              <a:buNone/>
            </a:pPr>
            <a:endParaRPr lang="en-GB" altLang="zh-CN" sz="2400" kern="100" dirty="0">
              <a:latin typeface="+mn-lt"/>
              <a:ea typeface="等线" panose="02010600030101010101" pitchFamily="2" charset="-122"/>
              <a:cs typeface="Arial" panose="020B0604020202020204" pitchFamily="34" charset="0"/>
            </a:endParaRPr>
          </a:p>
          <a:p>
            <a:pPr marL="0" indent="0">
              <a:buNone/>
            </a:pPr>
            <a:r>
              <a:rPr lang="en-GB" altLang="zh-CN" kern="100" dirty="0">
                <a:latin typeface="+mn-lt"/>
                <a:ea typeface="等线" panose="02010600030101010101" pitchFamily="2" charset="-122"/>
              </a:rPr>
              <a:t>Importantly, there is no standard set of steps or order to follow </a:t>
            </a:r>
            <a:endParaRPr lang="en-GB" altLang="zh-CN" sz="2400" kern="100" dirty="0">
              <a:latin typeface="+mn-lt"/>
              <a:ea typeface="等线" panose="02010600030101010101" pitchFamily="2" charset="-122"/>
              <a:cs typeface="Arial" panose="020B0604020202020204" pitchFamily="34" charset="0"/>
            </a:endParaRPr>
          </a:p>
        </p:txBody>
      </p:sp>
      <p:sp>
        <p:nvSpPr>
          <p:cNvPr id="4" name="Slide Number Placeholder 3">
            <a:extLst>
              <a:ext uri="{FF2B5EF4-FFF2-40B4-BE49-F238E27FC236}">
                <a16:creationId xmlns:a16="http://schemas.microsoft.com/office/drawing/2014/main" id="{E05D4D76-4C8A-EA7E-017D-73124212D585}"/>
              </a:ext>
            </a:extLst>
          </p:cNvPr>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98613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6062-3A26-4D28-812F-AB22109F5E73}"/>
              </a:ext>
            </a:extLst>
          </p:cNvPr>
          <p:cNvSpPr>
            <a:spLocks noGrp="1"/>
          </p:cNvSpPr>
          <p:nvPr>
            <p:ph type="title"/>
          </p:nvPr>
        </p:nvSpPr>
        <p:spPr/>
        <p:txBody>
          <a:bodyPr>
            <a:normAutofit fontScale="90000"/>
          </a:bodyPr>
          <a:lstStyle/>
          <a:p>
            <a:r>
              <a:rPr lang="en-GB" sz="4000" dirty="0"/>
              <a:t>Numerosity Reduction</a:t>
            </a:r>
          </a:p>
        </p:txBody>
      </p:sp>
      <p:sp>
        <p:nvSpPr>
          <p:cNvPr id="3" name="Content Placeholder 2">
            <a:extLst>
              <a:ext uri="{FF2B5EF4-FFF2-40B4-BE49-F238E27FC236}">
                <a16:creationId xmlns:a16="http://schemas.microsoft.com/office/drawing/2014/main" id="{377D8A00-6289-4EE3-B99A-199DA518AA73}"/>
              </a:ext>
            </a:extLst>
          </p:cNvPr>
          <p:cNvSpPr>
            <a:spLocks noGrp="1"/>
          </p:cNvSpPr>
          <p:nvPr>
            <p:ph type="body" sz="quarter" idx="13"/>
          </p:nvPr>
        </p:nvSpPr>
        <p:spPr/>
        <p:txBody>
          <a:bodyPr>
            <a:normAutofit/>
          </a:bodyPr>
          <a:lstStyle/>
          <a:p>
            <a:r>
              <a:rPr lang="en-GB" sz="2800" b="1" dirty="0"/>
              <a:t>Non-parametric methods </a:t>
            </a:r>
          </a:p>
          <a:p>
            <a:r>
              <a:rPr lang="en-GB" sz="2800" dirty="0"/>
              <a:t>Do not assume models </a:t>
            </a:r>
          </a:p>
          <a:p>
            <a:r>
              <a:rPr lang="en-GB" sz="2800" dirty="0"/>
              <a:t>E.g. Sampling, clustering, histograms, etc. </a:t>
            </a:r>
          </a:p>
          <a:p>
            <a:endParaRPr lang="en-GB" sz="2800" dirty="0"/>
          </a:p>
          <a:p>
            <a:r>
              <a:rPr lang="en-GB" sz="2800" b="1" dirty="0"/>
              <a:t>Parametric methods </a:t>
            </a:r>
          </a:p>
          <a:p>
            <a:r>
              <a:rPr lang="en-GB" sz="2800" dirty="0"/>
              <a:t>Assume the data fits some model, estimate model parameters, store only the parameters, and discard the data</a:t>
            </a:r>
          </a:p>
          <a:p>
            <a:r>
              <a:rPr lang="en-GB" sz="2800" dirty="0"/>
              <a:t>E.g. regression, log-linear models</a:t>
            </a:r>
          </a:p>
        </p:txBody>
      </p:sp>
    </p:spTree>
    <p:extLst>
      <p:ext uri="{BB962C8B-B14F-4D97-AF65-F5344CB8AC3E}">
        <p14:creationId xmlns:p14="http://schemas.microsoft.com/office/powerpoint/2010/main" val="628066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C52A-6456-443B-98EB-EAD28172DA43}"/>
              </a:ext>
            </a:extLst>
          </p:cNvPr>
          <p:cNvSpPr>
            <a:spLocks noGrp="1"/>
          </p:cNvSpPr>
          <p:nvPr>
            <p:ph type="title"/>
          </p:nvPr>
        </p:nvSpPr>
        <p:spPr/>
        <p:txBody>
          <a:bodyPr>
            <a:normAutofit fontScale="90000"/>
          </a:bodyPr>
          <a:lstStyle/>
          <a:p>
            <a:r>
              <a:rPr lang="en-GB" sz="4000" dirty="0"/>
              <a:t>Sampling</a:t>
            </a:r>
          </a:p>
        </p:txBody>
      </p:sp>
      <p:sp>
        <p:nvSpPr>
          <p:cNvPr id="3" name="Content Placeholder 2">
            <a:extLst>
              <a:ext uri="{FF2B5EF4-FFF2-40B4-BE49-F238E27FC236}">
                <a16:creationId xmlns:a16="http://schemas.microsoft.com/office/drawing/2014/main" id="{3BF1AF80-39E6-4DB2-AAC1-DC8E152A6825}"/>
              </a:ext>
            </a:extLst>
          </p:cNvPr>
          <p:cNvSpPr>
            <a:spLocks noGrp="1"/>
          </p:cNvSpPr>
          <p:nvPr>
            <p:ph type="body" sz="quarter" idx="13"/>
          </p:nvPr>
        </p:nvSpPr>
        <p:spPr/>
        <p:txBody>
          <a:bodyPr>
            <a:normAutofit/>
          </a:bodyPr>
          <a:lstStyle/>
          <a:p>
            <a:r>
              <a:rPr lang="en-GB" sz="2800" dirty="0"/>
              <a:t>Sampling: obtaining a small set of samples to represent the whole data set </a:t>
            </a:r>
            <a:endParaRPr lang="en-GB" sz="3200" dirty="0"/>
          </a:p>
          <a:p>
            <a:pPr lvl="1"/>
            <a:r>
              <a:rPr lang="en-GB" sz="2800" dirty="0"/>
              <a:t>Simple random sampling </a:t>
            </a:r>
            <a:endParaRPr lang="en-GB" sz="3200" dirty="0"/>
          </a:p>
          <a:p>
            <a:pPr lvl="1"/>
            <a:r>
              <a:rPr lang="en-GB" sz="2800" dirty="0"/>
              <a:t>Sampling without replacement </a:t>
            </a:r>
          </a:p>
          <a:p>
            <a:pPr lvl="1"/>
            <a:r>
              <a:rPr lang="en-GB" sz="2800" dirty="0"/>
              <a:t>Sampling with replacement </a:t>
            </a:r>
          </a:p>
          <a:p>
            <a:pPr lvl="1"/>
            <a:r>
              <a:rPr lang="en-GB" sz="2800" dirty="0"/>
              <a:t>Stratified sampling</a:t>
            </a:r>
            <a:endParaRPr lang="en-GB" sz="2600" dirty="0"/>
          </a:p>
        </p:txBody>
      </p:sp>
      <p:pic>
        <p:nvPicPr>
          <p:cNvPr id="5" name="Picture 4" descr="decorative">
            <a:extLst>
              <a:ext uri="{FF2B5EF4-FFF2-40B4-BE49-F238E27FC236}">
                <a16:creationId xmlns:a16="http://schemas.microsoft.com/office/drawing/2014/main" id="{7DCA32BC-655B-4181-8710-DF92DFF08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22543"/>
            <a:ext cx="3886228" cy="1219209"/>
          </a:xfrm>
          <a:prstGeom prst="rect">
            <a:avLst/>
          </a:prstGeom>
        </p:spPr>
      </p:pic>
    </p:spTree>
    <p:extLst>
      <p:ext uri="{BB962C8B-B14F-4D97-AF65-F5344CB8AC3E}">
        <p14:creationId xmlns:p14="http://schemas.microsoft.com/office/powerpoint/2010/main" val="156446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Transformation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42</a:t>
            </a:fld>
            <a:endParaRPr lang="en-US"/>
          </a:p>
        </p:txBody>
      </p:sp>
    </p:spTree>
    <p:extLst>
      <p:ext uri="{BB962C8B-B14F-4D97-AF65-F5344CB8AC3E}">
        <p14:creationId xmlns:p14="http://schemas.microsoft.com/office/powerpoint/2010/main" val="50009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3000"/>
              <a:buFont typeface="Arial"/>
              <a:buNone/>
            </a:pPr>
            <a:r>
              <a:rPr lang="en-GB" sz="4800" dirty="0"/>
              <a:t>Tidy data</a:t>
            </a:r>
            <a:endParaRPr sz="4800" dirty="0"/>
          </a:p>
        </p:txBody>
      </p:sp>
      <p:sp>
        <p:nvSpPr>
          <p:cNvPr id="63" name="Google Shape;63;p4"/>
          <p:cNvSpPr txBox="1">
            <a:spLocks noGrp="1"/>
          </p:cNvSpPr>
          <p:nvPr>
            <p:ph type="body" sz="quarter" idx="13"/>
          </p:nvPr>
        </p:nvSpPr>
        <p:spPr>
          <a:prstGeom prst="rect">
            <a:avLst/>
          </a:prstGeom>
          <a:noFill/>
          <a:ln>
            <a:noFill/>
          </a:ln>
        </p:spPr>
        <p:txBody>
          <a:bodyPr spcFirstLastPara="1" wrap="square" lIns="91425" tIns="45700" rIns="91425" bIns="45700" anchor="t" anchorCtr="0">
            <a:normAutofit/>
          </a:bodyPr>
          <a:lstStyle/>
          <a:p>
            <a:pPr marL="541338" lvl="1" indent="-228600" algn="l" rtl="0">
              <a:spcBef>
                <a:spcPts val="300"/>
              </a:spcBef>
              <a:spcAft>
                <a:spcPts val="0"/>
              </a:spcAft>
              <a:buClr>
                <a:schemeClr val="dk1"/>
              </a:buClr>
              <a:buSzPts val="2100"/>
              <a:buChar char="•"/>
            </a:pPr>
            <a:r>
              <a:rPr lang="en-GB" sz="2800" dirty="0">
                <a:latin typeface="Arial"/>
                <a:ea typeface="Arial"/>
                <a:cs typeface="Arial"/>
                <a:sym typeface="Arial"/>
              </a:rPr>
              <a:t>Each observation has its own row. </a:t>
            </a:r>
            <a:endParaRPr sz="2800" dirty="0"/>
          </a:p>
          <a:p>
            <a:pPr marL="541338" lvl="1" indent="-228600" algn="l" rtl="0">
              <a:spcBef>
                <a:spcPts val="204"/>
              </a:spcBef>
              <a:spcAft>
                <a:spcPts val="0"/>
              </a:spcAft>
              <a:buClr>
                <a:schemeClr val="dk1"/>
              </a:buClr>
              <a:buSzPts val="2100"/>
              <a:buChar char="•"/>
            </a:pPr>
            <a:r>
              <a:rPr lang="en-GB" sz="2800" dirty="0">
                <a:latin typeface="Arial"/>
                <a:ea typeface="Arial"/>
                <a:cs typeface="Arial"/>
                <a:sym typeface="Arial"/>
              </a:rPr>
              <a:t>Each variable has its own column.</a:t>
            </a:r>
            <a:endParaRPr sz="2800" dirty="0"/>
          </a:p>
          <a:p>
            <a:pPr marL="541338" lvl="1" indent="-228600" algn="l" rtl="0">
              <a:spcBef>
                <a:spcPts val="215"/>
              </a:spcBef>
              <a:spcAft>
                <a:spcPts val="0"/>
              </a:spcAft>
              <a:buClr>
                <a:schemeClr val="dk1"/>
              </a:buClr>
              <a:buSzPts val="2100"/>
              <a:buChar char="•"/>
            </a:pPr>
            <a:r>
              <a:rPr lang="en-GB" sz="2800" dirty="0">
                <a:latin typeface="Arial"/>
                <a:ea typeface="Arial"/>
                <a:cs typeface="Arial"/>
                <a:sym typeface="Arial"/>
              </a:rPr>
              <a:t>Each value has its own cell.</a:t>
            </a:r>
            <a:endParaRPr sz="2800" dirty="0"/>
          </a:p>
        </p:txBody>
      </p:sp>
      <p:pic>
        <p:nvPicPr>
          <p:cNvPr id="64" name="Google Shape;64;p4" descr="Following three rules makes a dataset tidy: variables are in columns, observations are in rows, and values are in cells."/>
          <p:cNvPicPr preferRelativeResize="0"/>
          <p:nvPr/>
        </p:nvPicPr>
        <p:blipFill rotWithShape="1">
          <a:blip r:embed="rId3">
            <a:alphaModFix/>
          </a:blip>
          <a:srcRect l="2101" t="11885" r="2616" b="9028"/>
          <a:stretch/>
        </p:blipFill>
        <p:spPr>
          <a:xfrm>
            <a:off x="251875" y="3372555"/>
            <a:ext cx="11074305" cy="2587978"/>
          </a:xfrm>
          <a:prstGeom prst="rect">
            <a:avLst/>
          </a:prstGeom>
          <a:noFill/>
          <a:ln>
            <a:noFill/>
          </a:ln>
        </p:spPr>
      </p:pic>
    </p:spTree>
    <p:extLst>
      <p:ext uri="{BB962C8B-B14F-4D97-AF65-F5344CB8AC3E}">
        <p14:creationId xmlns:p14="http://schemas.microsoft.com/office/powerpoint/2010/main" val="17365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3000"/>
              <a:buFont typeface="Arial"/>
              <a:buNone/>
            </a:pPr>
            <a:r>
              <a:rPr lang="en-GB" sz="4800" dirty="0"/>
              <a:t>Is it tidy?</a:t>
            </a:r>
            <a:endParaRPr sz="4800" dirty="0"/>
          </a:p>
        </p:txBody>
      </p:sp>
      <p:sp>
        <p:nvSpPr>
          <p:cNvPr id="70" name="Google Shape;70;p5"/>
          <p:cNvSpPr txBox="1">
            <a:spLocks noGrp="1"/>
          </p:cNvSpPr>
          <p:nvPr>
            <p:ph type="body" sz="quarter" idx="13"/>
          </p:nvPr>
        </p:nvSpPr>
        <p:spPr>
          <a:prstGeom prst="rect">
            <a:avLst/>
          </a:prstGeom>
          <a:noFill/>
          <a:ln>
            <a:noFill/>
          </a:ln>
        </p:spPr>
        <p:txBody>
          <a:bodyPr spcFirstLastPara="1" wrap="square" lIns="91425" tIns="45700" rIns="91425" bIns="45700" anchor="t" anchorCtr="0">
            <a:noAutofit/>
          </a:bodyPr>
          <a:lstStyle/>
          <a:p>
            <a:pPr marL="698500" lvl="2" indent="0" algn="l" rtl="0">
              <a:spcBef>
                <a:spcPts val="300"/>
              </a:spcBef>
              <a:spcAft>
                <a:spcPts val="0"/>
              </a:spcAft>
              <a:buClr>
                <a:schemeClr val="dk1"/>
              </a:buClr>
              <a:buSzPts val="2000"/>
              <a:buNone/>
            </a:pPr>
            <a:r>
              <a:rPr lang="en-GB" sz="2800" dirty="0">
                <a:latin typeface="Arial"/>
                <a:ea typeface="Arial"/>
                <a:cs typeface="Arial"/>
                <a:sym typeface="Arial"/>
              </a:rPr>
              <a:t>Does each observation have its own row?</a:t>
            </a:r>
            <a:endParaRPr sz="2800" dirty="0"/>
          </a:p>
          <a:p>
            <a:pPr marL="698500" lvl="2" indent="0" algn="l" rtl="0">
              <a:spcBef>
                <a:spcPts val="204"/>
              </a:spcBef>
              <a:spcAft>
                <a:spcPts val="0"/>
              </a:spcAft>
              <a:buClr>
                <a:schemeClr val="dk1"/>
              </a:buClr>
              <a:buSzPts val="2000"/>
              <a:buNone/>
            </a:pPr>
            <a:r>
              <a:rPr lang="en-GB" sz="2800" dirty="0">
                <a:latin typeface="Arial"/>
                <a:ea typeface="Arial"/>
                <a:cs typeface="Arial"/>
                <a:sym typeface="Arial"/>
              </a:rPr>
              <a:t>Does each variable have its own column?</a:t>
            </a:r>
            <a:endParaRPr sz="2800" dirty="0"/>
          </a:p>
          <a:p>
            <a:pPr marL="698500" lvl="2" indent="0" algn="l" rtl="0">
              <a:spcBef>
                <a:spcPts val="215"/>
              </a:spcBef>
              <a:spcAft>
                <a:spcPts val="0"/>
              </a:spcAft>
              <a:buClr>
                <a:schemeClr val="dk1"/>
              </a:buClr>
              <a:buSzPts val="2000"/>
              <a:buNone/>
            </a:pPr>
            <a:r>
              <a:rPr lang="en-GB" sz="2800" dirty="0">
                <a:latin typeface="Arial"/>
                <a:ea typeface="Arial"/>
                <a:cs typeface="Arial"/>
                <a:sym typeface="Arial"/>
              </a:rPr>
              <a:t>Does each value have its own cell?</a:t>
            </a:r>
            <a:endParaRPr sz="2800" dirty="0">
              <a:latin typeface="Arial"/>
              <a:ea typeface="Arial"/>
              <a:cs typeface="Arial"/>
              <a:sym typeface="Arial"/>
            </a:endParaRPr>
          </a:p>
          <a:p>
            <a:pPr marL="698500" lvl="2" indent="0" algn="l" rtl="0">
              <a:spcBef>
                <a:spcPts val="215"/>
              </a:spcBef>
              <a:spcAft>
                <a:spcPts val="0"/>
              </a:spcAft>
              <a:buClr>
                <a:schemeClr val="dk1"/>
              </a:buClr>
              <a:buSzPts val="2000"/>
              <a:buNone/>
            </a:pPr>
            <a:endParaRPr sz="2800" dirty="0">
              <a:latin typeface="Arial"/>
              <a:ea typeface="Arial"/>
              <a:cs typeface="Arial"/>
              <a:sym typeface="Arial"/>
            </a:endParaRPr>
          </a:p>
          <a:p>
            <a:pPr marL="241300" marR="215900" lvl="0" indent="-76200" algn="l" rtl="0">
              <a:lnSpc>
                <a:spcPct val="126250"/>
              </a:lnSpc>
              <a:spcBef>
                <a:spcPts val="470"/>
              </a:spcBef>
              <a:spcAft>
                <a:spcPts val="0"/>
              </a:spcAft>
              <a:buClr>
                <a:schemeClr val="dk1"/>
              </a:buClr>
              <a:buSzPts val="2400"/>
              <a:buNone/>
            </a:pPr>
            <a:endParaRPr sz="2800" dirty="0">
              <a:latin typeface="Arial"/>
              <a:ea typeface="Arial"/>
              <a:cs typeface="Arial"/>
              <a:sym typeface="Arial"/>
            </a:endParaRPr>
          </a:p>
          <a:p>
            <a:pPr marL="241300" marR="215900" lvl="0" indent="-76200" algn="l" rtl="0">
              <a:lnSpc>
                <a:spcPct val="126250"/>
              </a:lnSpc>
              <a:spcBef>
                <a:spcPts val="470"/>
              </a:spcBef>
              <a:spcAft>
                <a:spcPts val="0"/>
              </a:spcAft>
              <a:buClr>
                <a:schemeClr val="dk1"/>
              </a:buClr>
              <a:buSzPts val="2400"/>
              <a:buNone/>
            </a:pPr>
            <a:endParaRPr sz="2800" dirty="0">
              <a:latin typeface="Arial"/>
              <a:ea typeface="Arial"/>
              <a:cs typeface="Arial"/>
              <a:sym typeface="Arial"/>
            </a:endParaRPr>
          </a:p>
        </p:txBody>
      </p:sp>
      <p:graphicFrame>
        <p:nvGraphicFramePr>
          <p:cNvPr id="71" name="Google Shape;71;p5"/>
          <p:cNvGraphicFramePr/>
          <p:nvPr>
            <p:extLst>
              <p:ext uri="{D42A27DB-BD31-4B8C-83A1-F6EECF244321}">
                <p14:modId xmlns:p14="http://schemas.microsoft.com/office/powerpoint/2010/main" val="1171153783"/>
              </p:ext>
            </p:extLst>
          </p:nvPr>
        </p:nvGraphicFramePr>
        <p:xfrm>
          <a:off x="2062344" y="3598984"/>
          <a:ext cx="7618866" cy="2260001"/>
        </p:xfrm>
        <a:graphic>
          <a:graphicData uri="http://schemas.openxmlformats.org/drawingml/2006/table">
            <a:tbl>
              <a:tblPr firstRow="1" bandRow="1">
                <a:noFill/>
              </a:tblPr>
              <a:tblGrid>
                <a:gridCol w="1627810">
                  <a:extLst>
                    <a:ext uri="{9D8B030D-6E8A-4147-A177-3AD203B41FA5}">
                      <a16:colId xmlns:a16="http://schemas.microsoft.com/office/drawing/2014/main" val="20000"/>
                    </a:ext>
                  </a:extLst>
                </a:gridCol>
                <a:gridCol w="2213221">
                  <a:extLst>
                    <a:ext uri="{9D8B030D-6E8A-4147-A177-3AD203B41FA5}">
                      <a16:colId xmlns:a16="http://schemas.microsoft.com/office/drawing/2014/main" val="20001"/>
                    </a:ext>
                  </a:extLst>
                </a:gridCol>
                <a:gridCol w="1686145">
                  <a:extLst>
                    <a:ext uri="{9D8B030D-6E8A-4147-A177-3AD203B41FA5}">
                      <a16:colId xmlns:a16="http://schemas.microsoft.com/office/drawing/2014/main" val="20002"/>
                    </a:ext>
                  </a:extLst>
                </a:gridCol>
                <a:gridCol w="2091690">
                  <a:extLst>
                    <a:ext uri="{9D8B030D-6E8A-4147-A177-3AD203B41FA5}">
                      <a16:colId xmlns:a16="http://schemas.microsoft.com/office/drawing/2014/main" val="20003"/>
                    </a:ext>
                  </a:extLst>
                </a:gridCol>
              </a:tblGrid>
              <a:tr h="705491">
                <a:tc>
                  <a:txBody>
                    <a:bodyPr/>
                    <a:lstStyle/>
                    <a:p>
                      <a:pPr marL="0" marR="0" lvl="0" indent="0" algn="l" rtl="0">
                        <a:lnSpc>
                          <a:spcPct val="100000"/>
                        </a:lnSpc>
                        <a:spcBef>
                          <a:spcPts val="0"/>
                        </a:spcBef>
                        <a:spcAft>
                          <a:spcPts val="0"/>
                        </a:spcAft>
                        <a:buClr>
                          <a:schemeClr val="dk1"/>
                        </a:buClr>
                        <a:buSzPts val="1350"/>
                        <a:buFont typeface="Arial"/>
                        <a:buNone/>
                      </a:pPr>
                      <a:r>
                        <a:rPr lang="en-GB" sz="2800" u="none" strike="noStrike" cap="none" dirty="0"/>
                        <a:t>Country </a:t>
                      </a:r>
                      <a:endParaRPr sz="2800" dirty="0"/>
                    </a:p>
                  </a:txBody>
                  <a:tcPr marL="91450" marR="91450" marT="45725" marB="45725"/>
                </a:tc>
                <a:tc>
                  <a:txBody>
                    <a:bodyPr/>
                    <a:lstStyle/>
                    <a:p>
                      <a:pPr marL="0" marR="0" lvl="0" indent="0" algn="l" rtl="0">
                        <a:spcBef>
                          <a:spcPts val="0"/>
                        </a:spcBef>
                        <a:spcAft>
                          <a:spcPts val="0"/>
                        </a:spcAft>
                        <a:buNone/>
                      </a:pPr>
                      <a:r>
                        <a:rPr lang="en-GB" sz="2800" u="none" strike="noStrike" cap="none"/>
                        <a:t>Date</a:t>
                      </a:r>
                      <a:endParaRPr sz="2800"/>
                    </a:p>
                  </a:txBody>
                  <a:tcPr marL="91450" marR="91450" marT="45725" marB="45725"/>
                </a:tc>
                <a:tc>
                  <a:txBody>
                    <a:bodyPr/>
                    <a:lstStyle/>
                    <a:p>
                      <a:pPr marL="0" marR="0" lvl="0" indent="0" algn="l" rtl="0">
                        <a:spcBef>
                          <a:spcPts val="0"/>
                        </a:spcBef>
                        <a:spcAft>
                          <a:spcPts val="0"/>
                        </a:spcAft>
                        <a:buNone/>
                      </a:pPr>
                      <a:r>
                        <a:rPr lang="en-GB" sz="2800" dirty="0"/>
                        <a:t>Incidents</a:t>
                      </a:r>
                      <a:endParaRPr sz="2800" dirty="0"/>
                    </a:p>
                  </a:txBody>
                  <a:tcPr marL="91450" marR="91450" marT="45725" marB="45725"/>
                </a:tc>
                <a:tc>
                  <a:txBody>
                    <a:bodyPr/>
                    <a:lstStyle/>
                    <a:p>
                      <a:pPr marL="0" marR="0" lvl="0" indent="0" algn="l" rtl="0">
                        <a:spcBef>
                          <a:spcPts val="0"/>
                        </a:spcBef>
                        <a:spcAft>
                          <a:spcPts val="0"/>
                        </a:spcAft>
                        <a:buNone/>
                      </a:pPr>
                      <a:r>
                        <a:rPr lang="en-GB" sz="2800" dirty="0"/>
                        <a:t>Resolutions</a:t>
                      </a:r>
                      <a:endParaRPr sz="280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GB" sz="2800"/>
                        <a:t>UK</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18</a:t>
                      </a:r>
                      <a:endParaRPr sz="2800" dirty="0"/>
                    </a:p>
                  </a:txBody>
                  <a:tcPr marL="91450" marR="91450" marT="45725" marB="45725"/>
                </a:tc>
                <a:tc>
                  <a:txBody>
                    <a:bodyPr/>
                    <a:lstStyle/>
                    <a:p>
                      <a:pPr marL="0" marR="0" lvl="0" indent="0" algn="l" rtl="0">
                        <a:spcBef>
                          <a:spcPts val="0"/>
                        </a:spcBef>
                        <a:spcAft>
                          <a:spcPts val="0"/>
                        </a:spcAft>
                        <a:buNone/>
                      </a:pPr>
                      <a:r>
                        <a:rPr lang="en-GB" sz="2800"/>
                        <a:t>10</a:t>
                      </a:r>
                      <a:endParaRPr sz="2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GB" sz="2800"/>
                        <a:t>France</a:t>
                      </a:r>
                      <a:endParaRPr sz="2800"/>
                    </a:p>
                  </a:txBody>
                  <a:tcPr marL="91450" marR="91450" marT="45725" marB="45725"/>
                </a:tc>
                <a:tc>
                  <a:txBody>
                    <a:bodyPr/>
                    <a:lstStyle/>
                    <a:p>
                      <a:pPr marL="0" marR="0" lvl="0" indent="0" algn="l" rtl="0">
                        <a:spcBef>
                          <a:spcPts val="0"/>
                        </a:spcBef>
                        <a:spcAft>
                          <a:spcPts val="0"/>
                        </a:spcAft>
                        <a:buNone/>
                      </a:pPr>
                      <a:r>
                        <a:rPr lang="en-GB" sz="2800"/>
                        <a:t>22/04/2020</a:t>
                      </a:r>
                      <a:endParaRPr sz="2800"/>
                    </a:p>
                  </a:txBody>
                  <a:tcPr marL="91450" marR="91450" marT="45725" marB="45725"/>
                </a:tc>
                <a:tc>
                  <a:txBody>
                    <a:bodyPr/>
                    <a:lstStyle/>
                    <a:p>
                      <a:pPr marL="0" marR="0" lvl="0" indent="0" algn="l" rtl="0">
                        <a:spcBef>
                          <a:spcPts val="0"/>
                        </a:spcBef>
                        <a:spcAft>
                          <a:spcPts val="0"/>
                        </a:spcAft>
                        <a:buNone/>
                      </a:pPr>
                      <a:r>
                        <a:rPr lang="en-GB" sz="2800"/>
                        <a:t>11</a:t>
                      </a:r>
                      <a:endParaRPr sz="2800"/>
                    </a:p>
                  </a:txBody>
                  <a:tcPr marL="91450" marR="91450" marT="45725" marB="45725"/>
                </a:tc>
                <a:tc>
                  <a:txBody>
                    <a:bodyPr/>
                    <a:lstStyle/>
                    <a:p>
                      <a:pPr marL="0" marR="0" lvl="0" indent="0" algn="l" rtl="0">
                        <a:spcBef>
                          <a:spcPts val="0"/>
                        </a:spcBef>
                        <a:spcAft>
                          <a:spcPts val="0"/>
                        </a:spcAft>
                        <a:buNone/>
                      </a:pPr>
                      <a:r>
                        <a:rPr lang="en-GB" sz="2800"/>
                        <a:t>9</a:t>
                      </a:r>
                      <a:endParaRPr sz="2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GB" sz="2800"/>
                        <a:t>China</a:t>
                      </a:r>
                      <a:endParaRPr sz="2800"/>
                    </a:p>
                  </a:txBody>
                  <a:tcPr marL="91450" marR="91450" marT="45725" marB="45725"/>
                </a:tc>
                <a:tc>
                  <a:txBody>
                    <a:bodyPr/>
                    <a:lstStyle/>
                    <a:p>
                      <a:pPr marL="0" marR="0" lvl="0" indent="0" algn="l" rtl="0">
                        <a:spcBef>
                          <a:spcPts val="0"/>
                        </a:spcBef>
                        <a:spcAft>
                          <a:spcPts val="0"/>
                        </a:spcAft>
                        <a:buNone/>
                      </a:pPr>
                      <a:r>
                        <a:rPr lang="en-GB" sz="2800"/>
                        <a:t>22/04/2020</a:t>
                      </a:r>
                      <a:endParaRPr sz="2800"/>
                    </a:p>
                  </a:txBody>
                  <a:tcPr marL="91450" marR="91450" marT="45725" marB="45725"/>
                </a:tc>
                <a:tc>
                  <a:txBody>
                    <a:bodyPr/>
                    <a:lstStyle/>
                    <a:p>
                      <a:pPr marL="0" marR="0" lvl="0" indent="0" algn="l" rtl="0">
                        <a:spcBef>
                          <a:spcPts val="0"/>
                        </a:spcBef>
                        <a:spcAft>
                          <a:spcPts val="0"/>
                        </a:spcAft>
                        <a:buNone/>
                      </a:pPr>
                      <a:r>
                        <a:rPr lang="en-GB" sz="2800"/>
                        <a:t>21</a:t>
                      </a:r>
                      <a:endParaRPr sz="2800"/>
                    </a:p>
                  </a:txBody>
                  <a:tcPr marL="91450" marR="91450" marT="45725" marB="45725"/>
                </a:tc>
                <a:tc>
                  <a:txBody>
                    <a:bodyPr/>
                    <a:lstStyle/>
                    <a:p>
                      <a:pPr marL="0" marR="0" lvl="0" indent="0" algn="l" rtl="0">
                        <a:spcBef>
                          <a:spcPts val="0"/>
                        </a:spcBef>
                        <a:spcAft>
                          <a:spcPts val="0"/>
                        </a:spcAft>
                        <a:buNone/>
                      </a:pPr>
                      <a:r>
                        <a:rPr lang="en-GB" sz="2800" dirty="0"/>
                        <a:t>18</a:t>
                      </a:r>
                      <a:endParaRPr sz="2800"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3000"/>
              <a:buFont typeface="Arial"/>
              <a:buNone/>
            </a:pPr>
            <a:r>
              <a:rPr lang="en-GB" sz="4800" dirty="0"/>
              <a:t>It is tidier now.</a:t>
            </a:r>
            <a:endParaRPr sz="4800" dirty="0"/>
          </a:p>
        </p:txBody>
      </p:sp>
      <p:sp>
        <p:nvSpPr>
          <p:cNvPr id="70" name="Google Shape;70;p5"/>
          <p:cNvSpPr txBox="1">
            <a:spLocks noGrp="1"/>
          </p:cNvSpPr>
          <p:nvPr>
            <p:ph type="body" sz="quarter" idx="13"/>
          </p:nvPr>
        </p:nvSpPr>
        <p:spPr>
          <a:prstGeom prst="rect">
            <a:avLst/>
          </a:prstGeom>
          <a:noFill/>
          <a:ln>
            <a:noFill/>
          </a:ln>
        </p:spPr>
        <p:txBody>
          <a:bodyPr spcFirstLastPara="1" wrap="square" lIns="91425" tIns="45700" rIns="91425" bIns="45700" anchor="t" anchorCtr="0">
            <a:noAutofit/>
          </a:bodyPr>
          <a:lstStyle/>
          <a:p>
            <a:pPr marL="698500" lvl="2" indent="0" algn="l" rtl="0">
              <a:spcBef>
                <a:spcPts val="300"/>
              </a:spcBef>
              <a:spcAft>
                <a:spcPts val="0"/>
              </a:spcAft>
              <a:buClr>
                <a:schemeClr val="dk1"/>
              </a:buClr>
              <a:buSzPts val="2000"/>
              <a:buNone/>
            </a:pPr>
            <a:r>
              <a:rPr lang="en-GB" sz="2800" dirty="0">
                <a:latin typeface="Arial"/>
                <a:ea typeface="Arial"/>
                <a:cs typeface="Arial"/>
                <a:sym typeface="Arial"/>
              </a:rPr>
              <a:t>Each observation has its own row, </a:t>
            </a:r>
          </a:p>
          <a:p>
            <a:pPr marL="698500" lvl="2" indent="0" algn="l" rtl="0">
              <a:spcBef>
                <a:spcPts val="300"/>
              </a:spcBef>
              <a:spcAft>
                <a:spcPts val="0"/>
              </a:spcAft>
              <a:buClr>
                <a:schemeClr val="dk1"/>
              </a:buClr>
              <a:buSzPts val="2000"/>
              <a:buNone/>
            </a:pPr>
            <a:r>
              <a:rPr lang="en-GB" sz="2800" dirty="0">
                <a:latin typeface="Arial"/>
                <a:ea typeface="Arial"/>
                <a:cs typeface="Arial"/>
                <a:sym typeface="Arial"/>
              </a:rPr>
              <a:t>each variable has its own column, </a:t>
            </a:r>
          </a:p>
          <a:p>
            <a:pPr marL="698500" lvl="2" indent="0" algn="l" rtl="0">
              <a:spcBef>
                <a:spcPts val="300"/>
              </a:spcBef>
              <a:spcAft>
                <a:spcPts val="0"/>
              </a:spcAft>
              <a:buClr>
                <a:schemeClr val="dk1"/>
              </a:buClr>
              <a:buSzPts val="2000"/>
              <a:buNone/>
            </a:pPr>
            <a:r>
              <a:rPr lang="en-GB" sz="2800" dirty="0"/>
              <a:t>And each </a:t>
            </a:r>
            <a:r>
              <a:rPr lang="en-GB" sz="2800" dirty="0">
                <a:latin typeface="Arial"/>
                <a:ea typeface="Arial"/>
                <a:cs typeface="Arial"/>
                <a:sym typeface="Arial"/>
              </a:rPr>
              <a:t>value has its own cell. </a:t>
            </a:r>
            <a:endParaRPr sz="2800" dirty="0">
              <a:latin typeface="Arial"/>
              <a:ea typeface="Arial"/>
              <a:cs typeface="Arial"/>
              <a:sym typeface="Arial"/>
            </a:endParaRPr>
          </a:p>
          <a:p>
            <a:pPr marL="698500" lvl="2" indent="0" algn="l" rtl="0">
              <a:spcBef>
                <a:spcPts val="215"/>
              </a:spcBef>
              <a:spcAft>
                <a:spcPts val="0"/>
              </a:spcAft>
              <a:buClr>
                <a:schemeClr val="dk1"/>
              </a:buClr>
              <a:buSzPts val="2000"/>
              <a:buNone/>
            </a:pPr>
            <a:endParaRPr sz="2800" dirty="0">
              <a:latin typeface="Arial"/>
              <a:ea typeface="Arial"/>
              <a:cs typeface="Arial"/>
              <a:sym typeface="Arial"/>
            </a:endParaRPr>
          </a:p>
          <a:p>
            <a:pPr marL="241300" marR="215900" lvl="0" indent="-76200" algn="l" rtl="0">
              <a:lnSpc>
                <a:spcPct val="126250"/>
              </a:lnSpc>
              <a:spcBef>
                <a:spcPts val="470"/>
              </a:spcBef>
              <a:spcAft>
                <a:spcPts val="0"/>
              </a:spcAft>
              <a:buClr>
                <a:schemeClr val="dk1"/>
              </a:buClr>
              <a:buSzPts val="2400"/>
              <a:buNone/>
            </a:pPr>
            <a:endParaRPr sz="2800" dirty="0">
              <a:latin typeface="Arial"/>
              <a:ea typeface="Arial"/>
              <a:cs typeface="Arial"/>
              <a:sym typeface="Arial"/>
            </a:endParaRPr>
          </a:p>
          <a:p>
            <a:pPr marL="241300" marR="215900" lvl="0" indent="-76200" algn="l" rtl="0">
              <a:lnSpc>
                <a:spcPct val="126250"/>
              </a:lnSpc>
              <a:spcBef>
                <a:spcPts val="470"/>
              </a:spcBef>
              <a:spcAft>
                <a:spcPts val="0"/>
              </a:spcAft>
              <a:buClr>
                <a:schemeClr val="dk1"/>
              </a:buClr>
              <a:buSzPts val="2400"/>
              <a:buNone/>
            </a:pPr>
            <a:endParaRPr sz="2800" dirty="0">
              <a:latin typeface="Arial"/>
              <a:ea typeface="Arial"/>
              <a:cs typeface="Arial"/>
              <a:sym typeface="Arial"/>
            </a:endParaRPr>
          </a:p>
        </p:txBody>
      </p:sp>
      <p:graphicFrame>
        <p:nvGraphicFramePr>
          <p:cNvPr id="72" name="Google Shape;72;p5"/>
          <p:cNvGraphicFramePr/>
          <p:nvPr>
            <p:extLst>
              <p:ext uri="{D42A27DB-BD31-4B8C-83A1-F6EECF244321}">
                <p14:modId xmlns:p14="http://schemas.microsoft.com/office/powerpoint/2010/main" val="3022192775"/>
              </p:ext>
            </p:extLst>
          </p:nvPr>
        </p:nvGraphicFramePr>
        <p:xfrm>
          <a:off x="1576248" y="3068960"/>
          <a:ext cx="8607882" cy="3627190"/>
        </p:xfrm>
        <a:graphic>
          <a:graphicData uri="http://schemas.openxmlformats.org/drawingml/2006/table">
            <a:tbl>
              <a:tblPr firstRow="1" bandRow="1">
                <a:noFill/>
              </a:tblPr>
              <a:tblGrid>
                <a:gridCol w="1841322">
                  <a:extLst>
                    <a:ext uri="{9D8B030D-6E8A-4147-A177-3AD203B41FA5}">
                      <a16:colId xmlns:a16="http://schemas.microsoft.com/office/drawing/2014/main" val="20000"/>
                    </a:ext>
                  </a:extLst>
                </a:gridCol>
                <a:gridCol w="2080260">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gridCol w="234315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chemeClr val="dk1"/>
                        </a:buClr>
                        <a:buSzPts val="1350"/>
                        <a:buFont typeface="Arial"/>
                        <a:buNone/>
                      </a:pPr>
                      <a:r>
                        <a:rPr lang="en-GB" sz="2800"/>
                        <a:t>Country </a:t>
                      </a:r>
                      <a:endParaRPr sz="2800"/>
                    </a:p>
                  </a:txBody>
                  <a:tcPr marL="91450" marR="91450" marT="45725" marB="45725"/>
                </a:tc>
                <a:tc>
                  <a:txBody>
                    <a:bodyPr/>
                    <a:lstStyle/>
                    <a:p>
                      <a:pPr marL="0" marR="0" lvl="0" indent="0" algn="l" rtl="0">
                        <a:spcBef>
                          <a:spcPts val="0"/>
                        </a:spcBef>
                        <a:spcAft>
                          <a:spcPts val="0"/>
                        </a:spcAft>
                        <a:buNone/>
                      </a:pPr>
                      <a:r>
                        <a:rPr lang="en-GB" sz="2800"/>
                        <a:t>Date</a:t>
                      </a:r>
                      <a:endParaRPr sz="2800"/>
                    </a:p>
                  </a:txBody>
                  <a:tcPr marL="91450" marR="91450" marT="45725" marB="45725"/>
                </a:tc>
                <a:tc>
                  <a:txBody>
                    <a:bodyPr/>
                    <a:lstStyle/>
                    <a:p>
                      <a:pPr marL="0" marR="0" lvl="0" indent="0" algn="l" rtl="0">
                        <a:spcBef>
                          <a:spcPts val="0"/>
                        </a:spcBef>
                        <a:spcAft>
                          <a:spcPts val="0"/>
                        </a:spcAft>
                        <a:buNone/>
                      </a:pPr>
                      <a:r>
                        <a:rPr lang="en-GB" sz="2800" dirty="0"/>
                        <a:t>Type</a:t>
                      </a:r>
                      <a:endParaRPr sz="2800" dirty="0"/>
                    </a:p>
                  </a:txBody>
                  <a:tcPr marL="91450" marR="91450" marT="45725" marB="45725"/>
                </a:tc>
                <a:tc>
                  <a:txBody>
                    <a:bodyPr/>
                    <a:lstStyle/>
                    <a:p>
                      <a:pPr marL="0" marR="0" lvl="0" indent="0" algn="l" rtl="0">
                        <a:spcBef>
                          <a:spcPts val="0"/>
                        </a:spcBef>
                        <a:spcAft>
                          <a:spcPts val="0"/>
                        </a:spcAft>
                        <a:buNone/>
                      </a:pPr>
                      <a:r>
                        <a:rPr lang="en-GB" sz="2800" dirty="0"/>
                        <a:t>Counts</a:t>
                      </a:r>
                      <a:endParaRPr sz="280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GB" sz="2800"/>
                        <a:t>UK</a:t>
                      </a:r>
                      <a:endParaRPr sz="2800"/>
                    </a:p>
                  </a:txBody>
                  <a:tcPr marL="91450" marR="91450" marT="45725" marB="45725"/>
                </a:tc>
                <a:tc>
                  <a:txBody>
                    <a:bodyPr/>
                    <a:lstStyle/>
                    <a:p>
                      <a:pPr marL="0" marR="0" lvl="0" indent="0" algn="l" rtl="0">
                        <a:spcBef>
                          <a:spcPts val="0"/>
                        </a:spcBef>
                        <a:spcAft>
                          <a:spcPts val="0"/>
                        </a:spcAft>
                        <a:buNone/>
                      </a:pPr>
                      <a:r>
                        <a:rPr lang="en-GB" sz="2800"/>
                        <a:t>22/04/2020</a:t>
                      </a:r>
                      <a:endParaRPr sz="2800"/>
                    </a:p>
                  </a:txBody>
                  <a:tcPr marL="91450" marR="91450" marT="45725" marB="45725"/>
                </a:tc>
                <a:tc>
                  <a:txBody>
                    <a:bodyPr/>
                    <a:lstStyle/>
                    <a:p>
                      <a:pPr marL="0" marR="0" lvl="0" indent="0" algn="l" rtl="0">
                        <a:spcBef>
                          <a:spcPts val="0"/>
                        </a:spcBef>
                        <a:spcAft>
                          <a:spcPts val="0"/>
                        </a:spcAft>
                        <a:buNone/>
                      </a:pPr>
                      <a:r>
                        <a:rPr lang="en-GB" sz="2800" dirty="0"/>
                        <a:t>Incidents</a:t>
                      </a:r>
                      <a:endParaRPr sz="2800" dirty="0"/>
                    </a:p>
                  </a:txBody>
                  <a:tcPr marL="91450" marR="91450" marT="45725" marB="45725"/>
                </a:tc>
                <a:tc>
                  <a:txBody>
                    <a:bodyPr/>
                    <a:lstStyle/>
                    <a:p>
                      <a:pPr marL="0" marR="0" lvl="0" indent="0" algn="l" rtl="0">
                        <a:spcBef>
                          <a:spcPts val="0"/>
                        </a:spcBef>
                        <a:spcAft>
                          <a:spcPts val="0"/>
                        </a:spcAft>
                        <a:buNone/>
                      </a:pPr>
                      <a:r>
                        <a:rPr lang="en-GB" sz="2800" dirty="0"/>
                        <a:t>18</a:t>
                      </a:r>
                      <a:endParaRPr sz="28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GB" sz="2800"/>
                        <a:t>France</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Incidents</a:t>
                      </a:r>
                      <a:endParaRPr sz="2800" dirty="0"/>
                    </a:p>
                  </a:txBody>
                  <a:tcPr marL="91450" marR="91450" marT="45725" marB="45725"/>
                </a:tc>
                <a:tc>
                  <a:txBody>
                    <a:bodyPr/>
                    <a:lstStyle/>
                    <a:p>
                      <a:pPr marL="0" marR="0" lvl="0" indent="0" algn="l" rtl="0">
                        <a:spcBef>
                          <a:spcPts val="0"/>
                        </a:spcBef>
                        <a:spcAft>
                          <a:spcPts val="0"/>
                        </a:spcAft>
                        <a:buNone/>
                      </a:pPr>
                      <a:r>
                        <a:rPr lang="en-GB" sz="2800" dirty="0"/>
                        <a:t>11</a:t>
                      </a:r>
                      <a:endParaRPr sz="2800"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GB" sz="2800"/>
                        <a:t>China</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Incidents</a:t>
                      </a:r>
                      <a:endParaRPr sz="2800" dirty="0"/>
                    </a:p>
                  </a:txBody>
                  <a:tcPr marL="91450" marR="91450" marT="45725" marB="45725"/>
                </a:tc>
                <a:tc>
                  <a:txBody>
                    <a:bodyPr/>
                    <a:lstStyle/>
                    <a:p>
                      <a:pPr marL="0" marR="0" lvl="0" indent="0" algn="l" rtl="0">
                        <a:spcBef>
                          <a:spcPts val="0"/>
                        </a:spcBef>
                        <a:spcAft>
                          <a:spcPts val="0"/>
                        </a:spcAft>
                        <a:buNone/>
                      </a:pPr>
                      <a:r>
                        <a:rPr lang="en-GB" sz="2800" dirty="0"/>
                        <a:t>21</a:t>
                      </a:r>
                      <a:endParaRPr sz="2800"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GB" sz="2800"/>
                        <a:t>UK</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Resolutions</a:t>
                      </a:r>
                      <a:endParaRPr sz="2800" dirty="0"/>
                    </a:p>
                  </a:txBody>
                  <a:tcPr marL="91450" marR="91450" marT="45725" marB="45725"/>
                </a:tc>
                <a:tc>
                  <a:txBody>
                    <a:bodyPr/>
                    <a:lstStyle/>
                    <a:p>
                      <a:pPr marL="0" marR="0" lvl="0" indent="0" algn="l" rtl="0">
                        <a:spcBef>
                          <a:spcPts val="0"/>
                        </a:spcBef>
                        <a:spcAft>
                          <a:spcPts val="0"/>
                        </a:spcAft>
                        <a:buNone/>
                      </a:pPr>
                      <a:r>
                        <a:rPr lang="en-GB" sz="2800" dirty="0"/>
                        <a:t>10</a:t>
                      </a:r>
                      <a:endParaRPr sz="2800"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GB" sz="2800"/>
                        <a:t>France</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Resolutions</a:t>
                      </a:r>
                      <a:endParaRPr sz="2800" dirty="0"/>
                    </a:p>
                  </a:txBody>
                  <a:tcPr marL="91450" marR="91450" marT="45725" marB="45725"/>
                </a:tc>
                <a:tc>
                  <a:txBody>
                    <a:bodyPr/>
                    <a:lstStyle/>
                    <a:p>
                      <a:pPr marL="0" marR="0" lvl="0" indent="0" algn="l" rtl="0">
                        <a:spcBef>
                          <a:spcPts val="0"/>
                        </a:spcBef>
                        <a:spcAft>
                          <a:spcPts val="0"/>
                        </a:spcAft>
                        <a:buNone/>
                      </a:pPr>
                      <a:r>
                        <a:rPr lang="en-GB" sz="2800"/>
                        <a:t>9</a:t>
                      </a:r>
                      <a:endParaRPr sz="2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GB" sz="2800"/>
                        <a:t>China</a:t>
                      </a:r>
                      <a:endParaRPr sz="2800"/>
                    </a:p>
                  </a:txBody>
                  <a:tcPr marL="91450" marR="91450" marT="45725" marB="45725"/>
                </a:tc>
                <a:tc>
                  <a:txBody>
                    <a:bodyPr/>
                    <a:lstStyle/>
                    <a:p>
                      <a:pPr marL="0" marR="0" lvl="0" indent="0" algn="l" rtl="0">
                        <a:spcBef>
                          <a:spcPts val="0"/>
                        </a:spcBef>
                        <a:spcAft>
                          <a:spcPts val="0"/>
                        </a:spcAft>
                        <a:buNone/>
                      </a:pPr>
                      <a:r>
                        <a:rPr lang="en-GB" sz="2800" dirty="0"/>
                        <a:t>22/04/2020</a:t>
                      </a:r>
                      <a:endParaRPr sz="2800" dirty="0"/>
                    </a:p>
                  </a:txBody>
                  <a:tcPr marL="91450" marR="91450" marT="45725" marB="45725"/>
                </a:tc>
                <a:tc>
                  <a:txBody>
                    <a:bodyPr/>
                    <a:lstStyle/>
                    <a:p>
                      <a:pPr marL="0" marR="0" lvl="0" indent="0" algn="l" rtl="0">
                        <a:spcBef>
                          <a:spcPts val="0"/>
                        </a:spcBef>
                        <a:spcAft>
                          <a:spcPts val="0"/>
                        </a:spcAft>
                        <a:buNone/>
                      </a:pPr>
                      <a:r>
                        <a:rPr lang="en-GB" sz="2800" dirty="0"/>
                        <a:t>Resolutions</a:t>
                      </a:r>
                      <a:endParaRPr sz="2800" dirty="0"/>
                    </a:p>
                  </a:txBody>
                  <a:tcPr marL="91450" marR="91450" marT="45725" marB="45725"/>
                </a:tc>
                <a:tc>
                  <a:txBody>
                    <a:bodyPr/>
                    <a:lstStyle/>
                    <a:p>
                      <a:pPr marL="0" marR="0" lvl="0" indent="0" algn="l" rtl="0">
                        <a:spcBef>
                          <a:spcPts val="0"/>
                        </a:spcBef>
                        <a:spcAft>
                          <a:spcPts val="0"/>
                        </a:spcAft>
                        <a:buNone/>
                      </a:pPr>
                      <a:r>
                        <a:rPr lang="en-GB" sz="2800" dirty="0"/>
                        <a:t>18</a:t>
                      </a:r>
                      <a:endParaRPr sz="2800" dirty="0"/>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9775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4933-C68E-4A2F-8203-6596F726E802}"/>
              </a:ext>
            </a:extLst>
          </p:cNvPr>
          <p:cNvSpPr>
            <a:spLocks noGrp="1"/>
          </p:cNvSpPr>
          <p:nvPr>
            <p:ph type="title"/>
          </p:nvPr>
        </p:nvSpPr>
        <p:spPr/>
        <p:txBody>
          <a:bodyPr>
            <a:normAutofit fontScale="90000"/>
          </a:bodyPr>
          <a:lstStyle/>
          <a:p>
            <a:r>
              <a:rPr lang="en-GB" sz="4000" dirty="0"/>
              <a:t>Data Transformation</a:t>
            </a:r>
          </a:p>
        </p:txBody>
      </p:sp>
      <p:sp>
        <p:nvSpPr>
          <p:cNvPr id="3" name="Content Placeholder 2">
            <a:extLst>
              <a:ext uri="{FF2B5EF4-FFF2-40B4-BE49-F238E27FC236}">
                <a16:creationId xmlns:a16="http://schemas.microsoft.com/office/drawing/2014/main" id="{ED4F3AE7-3D20-456B-BC38-BED2CAC189B1}"/>
              </a:ext>
            </a:extLst>
          </p:cNvPr>
          <p:cNvSpPr>
            <a:spLocks noGrp="1"/>
          </p:cNvSpPr>
          <p:nvPr>
            <p:ph type="body" sz="quarter" idx="13"/>
          </p:nvPr>
        </p:nvSpPr>
        <p:spPr/>
        <p:txBody>
          <a:bodyPr>
            <a:normAutofit/>
          </a:bodyPr>
          <a:lstStyle/>
          <a:p>
            <a:r>
              <a:rPr lang="en-GB" sz="2800" dirty="0"/>
              <a:t>A function that maps the entire set of values of a given attribute to a new set of replacement values</a:t>
            </a:r>
          </a:p>
          <a:p>
            <a:r>
              <a:rPr lang="en-GB" sz="2800" dirty="0"/>
              <a:t>Relevant methods include Normalisation/ Standardisation: scale data to fall within a smaller, specified range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p:txBody>
      </p:sp>
    </p:spTree>
    <p:extLst>
      <p:ext uri="{BB962C8B-B14F-4D97-AF65-F5344CB8AC3E}">
        <p14:creationId xmlns:p14="http://schemas.microsoft.com/office/powerpoint/2010/main" val="331419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1C1-CEEF-41F5-8F7F-B97444A4BBF6}"/>
              </a:ext>
            </a:extLst>
          </p:cNvPr>
          <p:cNvSpPr>
            <a:spLocks noGrp="1"/>
          </p:cNvSpPr>
          <p:nvPr>
            <p:ph type="title"/>
          </p:nvPr>
        </p:nvSpPr>
        <p:spPr/>
        <p:txBody>
          <a:bodyPr>
            <a:normAutofit fontScale="90000"/>
          </a:bodyPr>
          <a:lstStyle/>
          <a:p>
            <a:r>
              <a:rPr lang="en-GB" sz="4000" dirty="0"/>
              <a:t>Data Transformation Examples </a:t>
            </a:r>
          </a:p>
        </p:txBody>
      </p:sp>
      <p:sp>
        <p:nvSpPr>
          <p:cNvPr id="3" name="Content Placeholder 2">
            <a:extLst>
              <a:ext uri="{FF2B5EF4-FFF2-40B4-BE49-F238E27FC236}">
                <a16:creationId xmlns:a16="http://schemas.microsoft.com/office/drawing/2014/main" id="{BB352097-471C-4FCF-9A7C-50B29B95A8C2}"/>
              </a:ext>
            </a:extLst>
          </p:cNvPr>
          <p:cNvSpPr>
            <a:spLocks noGrp="1"/>
          </p:cNvSpPr>
          <p:nvPr>
            <p:ph type="body" sz="quarter" idx="13"/>
          </p:nvPr>
        </p:nvSpPr>
        <p:spPr/>
        <p:txBody>
          <a:bodyPr>
            <a:normAutofit/>
          </a:bodyPr>
          <a:lstStyle/>
          <a:p>
            <a:r>
              <a:rPr lang="en-GB" sz="2800" dirty="0"/>
              <a:t>Standardise numeric values</a:t>
            </a:r>
          </a:p>
          <a:p>
            <a:r>
              <a:rPr lang="en-GB" sz="2800" dirty="0"/>
              <a:t>Change counts into percentages. </a:t>
            </a:r>
          </a:p>
          <a:p>
            <a:r>
              <a:rPr lang="en-GB" sz="2800" dirty="0"/>
              <a:t>Translate dates to durations. </a:t>
            </a:r>
          </a:p>
          <a:p>
            <a:r>
              <a:rPr lang="en-GB" sz="2800" dirty="0"/>
              <a:t>Capture trends with ratios, differences, etc. </a:t>
            </a:r>
          </a:p>
          <a:p>
            <a:r>
              <a:rPr lang="en-GB" sz="2800" dirty="0"/>
              <a:t>Replace categorical values with appropriate numeric values</a:t>
            </a:r>
          </a:p>
        </p:txBody>
      </p:sp>
      <p:pic>
        <p:nvPicPr>
          <p:cNvPr id="5" name="Picture 4" descr="data transformation examples">
            <a:extLst>
              <a:ext uri="{FF2B5EF4-FFF2-40B4-BE49-F238E27FC236}">
                <a16:creationId xmlns:a16="http://schemas.microsoft.com/office/drawing/2014/main" id="{23EB551B-69C5-4EE5-BB33-A85A9D848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738672"/>
            <a:ext cx="6334171" cy="2119328"/>
          </a:xfrm>
          <a:prstGeom prst="rect">
            <a:avLst/>
          </a:prstGeom>
        </p:spPr>
      </p:pic>
    </p:spTree>
    <p:extLst>
      <p:ext uri="{BB962C8B-B14F-4D97-AF65-F5344CB8AC3E}">
        <p14:creationId xmlns:p14="http://schemas.microsoft.com/office/powerpoint/2010/main" val="2734730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D4C-6AC9-4E74-96FF-203DB90D2275}"/>
              </a:ext>
            </a:extLst>
          </p:cNvPr>
          <p:cNvSpPr>
            <a:spLocks noGrp="1"/>
          </p:cNvSpPr>
          <p:nvPr>
            <p:ph type="title"/>
          </p:nvPr>
        </p:nvSpPr>
        <p:spPr/>
        <p:txBody>
          <a:bodyPr/>
          <a:lstStyle/>
          <a:p>
            <a:r>
              <a:rPr lang="en-GB" dirty="0"/>
              <a:t>Data Transformation – Examples cont.</a:t>
            </a:r>
          </a:p>
        </p:txBody>
      </p:sp>
      <p:sp>
        <p:nvSpPr>
          <p:cNvPr id="3" name="Content Placeholder 2">
            <a:extLst>
              <a:ext uri="{FF2B5EF4-FFF2-40B4-BE49-F238E27FC236}">
                <a16:creationId xmlns:a16="http://schemas.microsoft.com/office/drawing/2014/main" id="{3FBDDE3A-2833-44C2-A5FF-C261180C5D6B}"/>
              </a:ext>
            </a:extLst>
          </p:cNvPr>
          <p:cNvSpPr>
            <a:spLocks noGrp="1"/>
          </p:cNvSpPr>
          <p:nvPr>
            <p:ph type="body" sz="quarter" idx="13"/>
          </p:nvPr>
        </p:nvSpPr>
        <p:spPr/>
        <p:txBody>
          <a:bodyPr>
            <a:normAutofit lnSpcReduction="10000"/>
          </a:bodyPr>
          <a:lstStyle/>
          <a:p>
            <a:r>
              <a:rPr lang="en-GB" sz="2800" dirty="0"/>
              <a:t>Transform variables to bring information to the surface.</a:t>
            </a:r>
          </a:p>
          <a:p>
            <a:endParaRPr lang="en-GB" sz="2800" dirty="0"/>
          </a:p>
          <a:p>
            <a:endParaRPr lang="en-GB" sz="2800" dirty="0"/>
          </a:p>
          <a:p>
            <a:endParaRPr lang="en-GB" sz="2800" dirty="0"/>
          </a:p>
          <a:p>
            <a:endParaRPr lang="en-GB" sz="2800" dirty="0"/>
          </a:p>
          <a:p>
            <a:endParaRPr lang="en-GB" sz="2800" dirty="0"/>
          </a:p>
          <a:p>
            <a:endParaRPr lang="en-GB" sz="2800" dirty="0"/>
          </a:p>
          <a:p>
            <a:r>
              <a:rPr lang="en-GB" sz="2800" dirty="0"/>
              <a:t>Transform using mathematical functions, such as logs, reciprocal, or square root, for “</a:t>
            </a:r>
            <a:r>
              <a:rPr lang="en-GB" sz="2800" dirty="0">
                <a:solidFill>
                  <a:srgbClr val="0000D4"/>
                </a:solidFill>
              </a:rPr>
              <a:t>stretching</a:t>
            </a:r>
            <a:r>
              <a:rPr lang="en-GB" sz="2800" dirty="0"/>
              <a:t>” and “</a:t>
            </a:r>
            <a:r>
              <a:rPr lang="en-GB" sz="2800" dirty="0">
                <a:solidFill>
                  <a:srgbClr val="0000D4"/>
                </a:solidFill>
              </a:rPr>
              <a:t>squishing</a:t>
            </a:r>
            <a:r>
              <a:rPr lang="en-GB" sz="2800" dirty="0"/>
              <a:t>” </a:t>
            </a:r>
          </a:p>
        </p:txBody>
      </p:sp>
      <p:pic>
        <p:nvPicPr>
          <p:cNvPr id="5" name="Picture 4" descr="use logarithm to zoom in the patterns of the data. &#10;  ">
            <a:extLst>
              <a:ext uri="{FF2B5EF4-FFF2-40B4-BE49-F238E27FC236}">
                <a16:creationId xmlns:a16="http://schemas.microsoft.com/office/drawing/2014/main" id="{19399FFA-AD0E-40F3-98D9-B01C0B412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644" y="2012216"/>
            <a:ext cx="7435685" cy="2833567"/>
          </a:xfrm>
          <a:prstGeom prst="rect">
            <a:avLst/>
          </a:prstGeom>
        </p:spPr>
      </p:pic>
    </p:spTree>
    <p:extLst>
      <p:ext uri="{BB962C8B-B14F-4D97-AF65-F5344CB8AC3E}">
        <p14:creationId xmlns:p14="http://schemas.microsoft.com/office/powerpoint/2010/main" val="2370907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4AF1-05C0-4BD6-AC31-91369FA7FEE5}"/>
              </a:ext>
            </a:extLst>
          </p:cNvPr>
          <p:cNvSpPr>
            <a:spLocks noGrp="1"/>
          </p:cNvSpPr>
          <p:nvPr>
            <p:ph type="title"/>
          </p:nvPr>
        </p:nvSpPr>
        <p:spPr/>
        <p:txBody>
          <a:bodyPr>
            <a:normAutofit fontScale="90000"/>
          </a:bodyPr>
          <a:lstStyle/>
          <a:p>
            <a:r>
              <a:rPr lang="en-GB" sz="4000" dirty="0"/>
              <a:t>One-hot Encoding </a:t>
            </a:r>
          </a:p>
        </p:txBody>
      </p:sp>
      <p:pic>
        <p:nvPicPr>
          <p:cNvPr id="1026" name="Picture 2" descr="here the 4 categories are transformed into 4 new attributes. ">
            <a:extLst>
              <a:ext uri="{FF2B5EF4-FFF2-40B4-BE49-F238E27FC236}">
                <a16:creationId xmlns:a16="http://schemas.microsoft.com/office/drawing/2014/main" id="{DA9BD659-F4C2-4D2E-96A0-FC758C1979E1}"/>
              </a:ext>
            </a:extLst>
          </p:cNvPr>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0" y="2420938"/>
            <a:ext cx="7094538" cy="2254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8F3138-380C-4807-83E1-61966A1D19F8}"/>
              </a:ext>
            </a:extLst>
          </p:cNvPr>
          <p:cNvSpPr txBox="1">
            <a:spLocks/>
          </p:cNvSpPr>
          <p:nvPr/>
        </p:nvSpPr>
        <p:spPr>
          <a:xfrm>
            <a:off x="767408" y="1628800"/>
            <a:ext cx="9289032" cy="5141168"/>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3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320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800" dirty="0"/>
              <a:t>Use binary variables to replace a categorical feature. </a:t>
            </a:r>
          </a:p>
        </p:txBody>
      </p:sp>
    </p:spTree>
    <p:extLst>
      <p:ext uri="{BB962C8B-B14F-4D97-AF65-F5344CB8AC3E}">
        <p14:creationId xmlns:p14="http://schemas.microsoft.com/office/powerpoint/2010/main" val="128637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701-6573-D13B-937C-952E1FFD32E5}"/>
              </a:ext>
            </a:extLst>
          </p:cNvPr>
          <p:cNvSpPr>
            <a:spLocks noGrp="1"/>
          </p:cNvSpPr>
          <p:nvPr>
            <p:ph type="title"/>
          </p:nvPr>
        </p:nvSpPr>
        <p:spPr/>
        <p:txBody>
          <a:bodyPr/>
          <a:lstStyle/>
          <a:p>
            <a:r>
              <a:rPr lang="en-GB" dirty="0"/>
              <a:t>The context</a:t>
            </a:r>
          </a:p>
        </p:txBody>
      </p:sp>
      <p:sp>
        <p:nvSpPr>
          <p:cNvPr id="4" name="Slide Number Placeholder 3">
            <a:extLst>
              <a:ext uri="{FF2B5EF4-FFF2-40B4-BE49-F238E27FC236}">
                <a16:creationId xmlns:a16="http://schemas.microsoft.com/office/drawing/2014/main" id="{E05D4D76-4C8A-EA7E-017D-73124212D585}"/>
              </a:ext>
            </a:extLst>
          </p:cNvPr>
          <p:cNvSpPr>
            <a:spLocks noGrp="1"/>
          </p:cNvSpPr>
          <p:nvPr>
            <p:ph type="sldNum" sz="quarter" idx="12"/>
          </p:nvPr>
        </p:nvSpPr>
        <p:spPr/>
        <p:txBody>
          <a:bodyPr/>
          <a:lstStyle/>
          <a:p>
            <a:fld id="{016687C5-7511-7743-B429-3BDBE272F28B}" type="slidenum">
              <a:rPr lang="en-US" smtClean="0"/>
              <a:t>5</a:t>
            </a:fld>
            <a:endParaRPr lang="en-US"/>
          </a:p>
        </p:txBody>
      </p:sp>
      <p:pic>
        <p:nvPicPr>
          <p:cNvPr id="7" name="Picture 4" descr="   'A Day in Data': it is estimated that 500 million tweets are sent each day, and 4 petabytes of data is created by Facebook, including 350 million photos and 100 million hours of video watch time. ">
            <a:extLst>
              <a:ext uri="{FF2B5EF4-FFF2-40B4-BE49-F238E27FC236}">
                <a16:creationId xmlns:a16="http://schemas.microsoft.com/office/drawing/2014/main" id="{EFA616DB-A05D-197B-B824-11E7AF297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086942"/>
            <a:ext cx="9164053" cy="56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84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E475-E874-4A7E-8E45-19C32D572AB7}"/>
              </a:ext>
            </a:extLst>
          </p:cNvPr>
          <p:cNvSpPr>
            <a:spLocks noGrp="1"/>
          </p:cNvSpPr>
          <p:nvPr>
            <p:ph type="title"/>
          </p:nvPr>
        </p:nvSpPr>
        <p:spPr/>
        <p:txBody>
          <a:bodyPr>
            <a:normAutofit fontScale="90000"/>
          </a:bodyPr>
          <a:lstStyle/>
          <a:p>
            <a:r>
              <a:rPr lang="en-GB" sz="4000" dirty="0"/>
              <a:t>Min-Max Normalisation</a:t>
            </a:r>
          </a:p>
        </p:txBody>
      </p:sp>
      <p:sp>
        <p:nvSpPr>
          <p:cNvPr id="3" name="Content Placeholder 2">
            <a:extLst>
              <a:ext uri="{FF2B5EF4-FFF2-40B4-BE49-F238E27FC236}">
                <a16:creationId xmlns:a16="http://schemas.microsoft.com/office/drawing/2014/main" id="{064C6F83-E015-4E5C-9C84-6377AE11C9AE}"/>
              </a:ext>
            </a:extLst>
          </p:cNvPr>
          <p:cNvSpPr>
            <a:spLocks noGrp="1"/>
          </p:cNvSpPr>
          <p:nvPr>
            <p:ph type="body" sz="quarter" idx="13"/>
          </p:nvPr>
        </p:nvSpPr>
        <p:spPr/>
        <p:txBody>
          <a:bodyPr>
            <a:normAutofit/>
          </a:bodyPr>
          <a:lstStyle/>
          <a:p>
            <a:r>
              <a:rPr lang="en-GB" sz="2800" dirty="0"/>
              <a:t>min-max normalisation </a:t>
            </a:r>
          </a:p>
          <a:p>
            <a:endParaRPr lang="en-GB" sz="2800" dirty="0"/>
          </a:p>
          <a:p>
            <a:endParaRPr lang="en-GB" sz="2800" dirty="0"/>
          </a:p>
          <a:p>
            <a:endParaRPr lang="en-GB" sz="2800" dirty="0"/>
          </a:p>
          <a:p>
            <a:r>
              <a:rPr lang="en-GB" sz="2800" dirty="0"/>
              <a:t>Example – income, min £12,000, max £98,000 – map to 0.0 – 1.0 </a:t>
            </a:r>
          </a:p>
          <a:p>
            <a:r>
              <a:rPr lang="en-GB" sz="2800" dirty="0"/>
              <a:t>£73,600 is transformed to:</a:t>
            </a:r>
          </a:p>
          <a:p>
            <a:endParaRPr lang="en-GB" sz="2800" dirty="0"/>
          </a:p>
        </p:txBody>
      </p:sp>
      <p:pic>
        <p:nvPicPr>
          <p:cNvPr id="5" name="Picture 4" descr="equation for min-max normalisation ">
            <a:extLst>
              <a:ext uri="{FF2B5EF4-FFF2-40B4-BE49-F238E27FC236}">
                <a16:creationId xmlns:a16="http://schemas.microsoft.com/office/drawing/2014/main" id="{8B896925-2EC2-4A65-A9E8-C1D3F7C64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2348880"/>
            <a:ext cx="7624818" cy="947744"/>
          </a:xfrm>
          <a:prstGeom prst="rect">
            <a:avLst/>
          </a:prstGeom>
        </p:spPr>
      </p:pic>
      <p:pic>
        <p:nvPicPr>
          <p:cNvPr id="9" name="Picture 8" descr="equation to transform 73600">
            <a:extLst>
              <a:ext uri="{FF2B5EF4-FFF2-40B4-BE49-F238E27FC236}">
                <a16:creationId xmlns:a16="http://schemas.microsoft.com/office/drawing/2014/main" id="{281ADB10-BBB0-4145-A973-D2EFFBEB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64" y="5301208"/>
            <a:ext cx="5543591" cy="1052520"/>
          </a:xfrm>
          <a:prstGeom prst="rect">
            <a:avLst/>
          </a:prstGeom>
        </p:spPr>
      </p:pic>
    </p:spTree>
    <p:extLst>
      <p:ext uri="{BB962C8B-B14F-4D97-AF65-F5344CB8AC3E}">
        <p14:creationId xmlns:p14="http://schemas.microsoft.com/office/powerpoint/2010/main" val="3697122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A8D2-6B80-49F2-8B92-C759FD88A050}"/>
              </a:ext>
            </a:extLst>
          </p:cNvPr>
          <p:cNvSpPr>
            <a:spLocks noGrp="1"/>
          </p:cNvSpPr>
          <p:nvPr>
            <p:ph type="title"/>
          </p:nvPr>
        </p:nvSpPr>
        <p:spPr/>
        <p:txBody>
          <a:bodyPr>
            <a:normAutofit fontScale="90000"/>
          </a:bodyPr>
          <a:lstStyle/>
          <a:p>
            <a:r>
              <a:rPr lang="en-GB" sz="4000" dirty="0"/>
              <a:t>Z-score Normalisation</a:t>
            </a:r>
          </a:p>
        </p:txBody>
      </p:sp>
      <p:sp>
        <p:nvSpPr>
          <p:cNvPr id="3" name="Content Placeholder 2">
            <a:extLst>
              <a:ext uri="{FF2B5EF4-FFF2-40B4-BE49-F238E27FC236}">
                <a16:creationId xmlns:a16="http://schemas.microsoft.com/office/drawing/2014/main" id="{7C79C9D2-9E64-40BB-853B-BC299C60D476}"/>
              </a:ext>
            </a:extLst>
          </p:cNvPr>
          <p:cNvSpPr>
            <a:spLocks noGrp="1"/>
          </p:cNvSpPr>
          <p:nvPr>
            <p:ph type="body" sz="quarter" idx="13"/>
          </p:nvPr>
        </p:nvSpPr>
        <p:spPr/>
        <p:txBody>
          <a:bodyPr>
            <a:normAutofit/>
          </a:bodyPr>
          <a:lstStyle/>
          <a:p>
            <a:r>
              <a:rPr lang="en-GB" sz="2800" dirty="0"/>
              <a:t>z-score normalisation (μ: mean, σ: standard deviation)</a:t>
            </a:r>
          </a:p>
          <a:p>
            <a:pPr marL="0" indent="0">
              <a:buNone/>
            </a:pPr>
            <a:endParaRPr lang="en-GB" sz="2800" dirty="0"/>
          </a:p>
          <a:p>
            <a:pPr marL="0" indent="0">
              <a:buNone/>
            </a:pPr>
            <a:r>
              <a:rPr lang="en-GB" sz="2800" dirty="0"/>
              <a:t> </a:t>
            </a:r>
          </a:p>
          <a:p>
            <a:endParaRPr lang="en-US" altLang="zh-CN" sz="2800" dirty="0"/>
          </a:p>
          <a:p>
            <a:r>
              <a:rPr lang="en-US" altLang="zh-CN" sz="2800" dirty="0"/>
              <a:t>z</a:t>
            </a:r>
            <a:r>
              <a:rPr lang="en-GB" sz="2800" dirty="0"/>
              <a:t>-score: The distance between the raw score and the population mean in the unit of the standard deviation </a:t>
            </a:r>
          </a:p>
          <a:p>
            <a:r>
              <a:rPr lang="en-GB" sz="2800" dirty="0"/>
              <a:t>Let μ = 54,000, σ = 16,000.</a:t>
            </a:r>
          </a:p>
          <a:p>
            <a:pPr marL="0" indent="0">
              <a:buNone/>
            </a:pPr>
            <a:r>
              <a:rPr lang="en-GB" sz="2800" dirty="0"/>
              <a:t> </a:t>
            </a:r>
          </a:p>
        </p:txBody>
      </p:sp>
      <p:pic>
        <p:nvPicPr>
          <p:cNvPr id="5" name="Picture 4" descr="equation for z-score normalisation ">
            <a:extLst>
              <a:ext uri="{FF2B5EF4-FFF2-40B4-BE49-F238E27FC236}">
                <a16:creationId xmlns:a16="http://schemas.microsoft.com/office/drawing/2014/main" id="{EED4B665-7A7B-4F03-89E9-17E2FB9B7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276872"/>
            <a:ext cx="2205054" cy="852494"/>
          </a:xfrm>
          <a:prstGeom prst="rect">
            <a:avLst/>
          </a:prstGeom>
        </p:spPr>
      </p:pic>
      <p:pic>
        <p:nvPicPr>
          <p:cNvPr id="7" name="Picture 6" descr="equation to transform 73600">
            <a:extLst>
              <a:ext uri="{FF2B5EF4-FFF2-40B4-BE49-F238E27FC236}">
                <a16:creationId xmlns:a16="http://schemas.microsoft.com/office/drawing/2014/main" id="{A5F523C9-A84F-497C-AC55-BDB6A4833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5301208"/>
            <a:ext cx="3348062" cy="990607"/>
          </a:xfrm>
          <a:prstGeom prst="rect">
            <a:avLst/>
          </a:prstGeom>
        </p:spPr>
      </p:pic>
    </p:spTree>
    <p:extLst>
      <p:ext uri="{BB962C8B-B14F-4D97-AF65-F5344CB8AC3E}">
        <p14:creationId xmlns:p14="http://schemas.microsoft.com/office/powerpoint/2010/main" val="2230546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1F0-C3E1-4FA5-B36A-8CBCE76344F5}"/>
              </a:ext>
            </a:extLst>
          </p:cNvPr>
          <p:cNvSpPr>
            <a:spLocks noGrp="1"/>
          </p:cNvSpPr>
          <p:nvPr>
            <p:ph type="title"/>
          </p:nvPr>
        </p:nvSpPr>
        <p:spPr/>
        <p:txBody>
          <a:bodyPr>
            <a:normAutofit fontScale="90000"/>
          </a:bodyPr>
          <a:lstStyle/>
          <a:p>
            <a:r>
              <a:rPr lang="en-GB" sz="4000" dirty="0"/>
              <a:t>Normalisation by Decimal Scaling</a:t>
            </a:r>
          </a:p>
        </p:txBody>
      </p:sp>
      <p:sp>
        <p:nvSpPr>
          <p:cNvPr id="3" name="Content Placeholder 2">
            <a:extLst>
              <a:ext uri="{FF2B5EF4-FFF2-40B4-BE49-F238E27FC236}">
                <a16:creationId xmlns:a16="http://schemas.microsoft.com/office/drawing/2014/main" id="{2B5B8572-1B55-4978-A4E0-22DD4645D61D}"/>
              </a:ext>
            </a:extLst>
          </p:cNvPr>
          <p:cNvSpPr>
            <a:spLocks noGrp="1"/>
          </p:cNvSpPr>
          <p:nvPr>
            <p:ph type="body" sz="quarter" idx="13"/>
          </p:nvPr>
        </p:nvSpPr>
        <p:spPr/>
        <p:txBody>
          <a:bodyPr>
            <a:normAutofit lnSpcReduction="10000"/>
          </a:bodyPr>
          <a:lstStyle/>
          <a:p>
            <a:r>
              <a:rPr lang="en-GB" sz="2800" dirty="0"/>
              <a:t>Normalisation by decimal scaling </a:t>
            </a:r>
          </a:p>
          <a:p>
            <a:endParaRPr lang="en-GB" sz="2800" dirty="0"/>
          </a:p>
          <a:p>
            <a:endParaRPr lang="en-GB" sz="2800" dirty="0"/>
          </a:p>
          <a:p>
            <a:r>
              <a:rPr lang="en-GB" sz="2800" dirty="0"/>
              <a:t>where </a:t>
            </a:r>
            <a:r>
              <a:rPr lang="en-GB" sz="2800" i="1" dirty="0"/>
              <a:t>j</a:t>
            </a:r>
            <a:r>
              <a:rPr lang="en-GB" sz="2800" dirty="0"/>
              <a:t> is the smallest integer such that Max(| </a:t>
            </a:r>
            <a:r>
              <a:rPr lang="en-GB" sz="2800" i="1" dirty="0"/>
              <a:t>v’</a:t>
            </a:r>
            <a:r>
              <a:rPr lang="en-GB" sz="2800" dirty="0"/>
              <a:t>|) &lt;1</a:t>
            </a:r>
          </a:p>
          <a:p>
            <a:endParaRPr lang="en-GB" sz="2800" dirty="0"/>
          </a:p>
          <a:p>
            <a:r>
              <a:rPr lang="en-GB" sz="2800" dirty="0"/>
              <a:t>Example — recorded values from -722 to 821 </a:t>
            </a:r>
          </a:p>
          <a:p>
            <a:r>
              <a:rPr lang="en-GB" sz="2800" dirty="0"/>
              <a:t>Divide each value by 1000 </a:t>
            </a:r>
          </a:p>
          <a:p>
            <a:pPr lvl="1"/>
            <a:r>
              <a:rPr lang="en-GB" sz="2600" dirty="0"/>
              <a:t>-28 normalised to -.028 </a:t>
            </a:r>
          </a:p>
          <a:p>
            <a:pPr lvl="1"/>
            <a:r>
              <a:rPr lang="en-GB" sz="2600" dirty="0"/>
              <a:t>444 normalised to 0.444</a:t>
            </a:r>
          </a:p>
        </p:txBody>
      </p:sp>
      <p:pic>
        <p:nvPicPr>
          <p:cNvPr id="5" name="Picture 4" descr="equation for normalisation by decimal scaling ">
            <a:extLst>
              <a:ext uri="{FF2B5EF4-FFF2-40B4-BE49-F238E27FC236}">
                <a16:creationId xmlns:a16="http://schemas.microsoft.com/office/drawing/2014/main" id="{E4441EAE-150B-4AE2-AB37-D8BC3CD87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276872"/>
            <a:ext cx="1357322" cy="700093"/>
          </a:xfrm>
          <a:prstGeom prst="rect">
            <a:avLst/>
          </a:prstGeom>
        </p:spPr>
      </p:pic>
    </p:spTree>
    <p:extLst>
      <p:ext uri="{BB962C8B-B14F-4D97-AF65-F5344CB8AC3E}">
        <p14:creationId xmlns:p14="http://schemas.microsoft.com/office/powerpoint/2010/main" val="260404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3" y="2492897"/>
            <a:ext cx="1532810" cy="2232248"/>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652167" y="4816177"/>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New York: Springer.</a:t>
            </a:r>
            <a:endParaRPr lang="zh-CN" altLang="en-US" sz="2400" dirty="0"/>
          </a:p>
        </p:txBody>
      </p:sp>
      <p:pic>
        <p:nvPicPr>
          <p:cNvPr id="9" name="Picture 8" descr="cover for the lecture slides ">
            <a:extLst>
              <a:ext uri="{FF2B5EF4-FFF2-40B4-BE49-F238E27FC236}">
                <a16:creationId xmlns:a16="http://schemas.microsoft.com/office/drawing/2014/main" id="{643B326A-D3D0-4A9D-AB42-D76B2FDACA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2"/>
          <a:stretch/>
        </p:blipFill>
        <p:spPr>
          <a:xfrm>
            <a:off x="4727848" y="2492896"/>
            <a:ext cx="3349460" cy="2291341"/>
          </a:xfrm>
          <a:prstGeom prst="rect">
            <a:avLst/>
          </a:prstGeom>
        </p:spPr>
      </p:pic>
      <p:sp>
        <p:nvSpPr>
          <p:cNvPr id="6" name="TextBox 5">
            <a:extLst>
              <a:ext uri="{FF2B5EF4-FFF2-40B4-BE49-F238E27FC236}">
                <a16:creationId xmlns:a16="http://schemas.microsoft.com/office/drawing/2014/main" id="{CF66A9BA-2D65-4E7C-BE2C-C52006C4FCBE}"/>
              </a:ext>
            </a:extLst>
          </p:cNvPr>
          <p:cNvSpPr txBox="1"/>
          <p:nvPr/>
        </p:nvSpPr>
        <p:spPr>
          <a:xfrm>
            <a:off x="5015880" y="4883056"/>
            <a:ext cx="3554278" cy="1938992"/>
          </a:xfrm>
          <a:prstGeom prst="rect">
            <a:avLst/>
          </a:prstGeom>
          <a:noFill/>
        </p:spPr>
        <p:txBody>
          <a:bodyPr wrap="square" rtlCol="0">
            <a:spAutoFit/>
          </a:bodyPr>
          <a:lstStyle/>
          <a:p>
            <a:r>
              <a:rPr lang="en-GB" sz="2400" dirty="0"/>
              <a:t>Yu-wang Chen. “Understanding Data and Their Environment- Data </a:t>
            </a:r>
            <a:r>
              <a:rPr lang="en-GB" sz="2400" dirty="0" err="1"/>
              <a:t>Preprocessing</a:t>
            </a:r>
            <a:r>
              <a:rPr lang="en-GB" sz="2400" dirty="0"/>
              <a:t>” (2019)</a:t>
            </a:r>
            <a:endParaRPr lang="en-GB" dirty="0"/>
          </a:p>
        </p:txBody>
      </p:sp>
    </p:spTree>
    <p:extLst>
      <p:ext uri="{BB962C8B-B14F-4D97-AF65-F5344CB8AC3E}">
        <p14:creationId xmlns:p14="http://schemas.microsoft.com/office/powerpoint/2010/main" val="34657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54</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Any questions?</a:t>
            </a:r>
          </a:p>
        </p:txBody>
      </p:sp>
    </p:spTree>
    <p:extLst>
      <p:ext uri="{BB962C8B-B14F-4D97-AF65-F5344CB8AC3E}">
        <p14:creationId xmlns:p14="http://schemas.microsoft.com/office/powerpoint/2010/main" val="4054714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55</a:t>
            </a:fld>
            <a:endParaRPr lang="en-US"/>
          </a:p>
        </p:txBody>
      </p:sp>
    </p:spTree>
    <p:extLst>
      <p:ext uri="{BB962C8B-B14F-4D97-AF65-F5344CB8AC3E}">
        <p14:creationId xmlns:p14="http://schemas.microsoft.com/office/powerpoint/2010/main" val="12129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166FD-A07D-4190-8240-AC61A3556815}"/>
              </a:ext>
            </a:extLst>
          </p:cNvPr>
          <p:cNvSpPr>
            <a:spLocks noGrp="1"/>
          </p:cNvSpPr>
          <p:nvPr>
            <p:ph type="title"/>
          </p:nvPr>
        </p:nvSpPr>
        <p:spPr>
          <a:xfrm>
            <a:off x="838200" y="519964"/>
            <a:ext cx="9977271" cy="548819"/>
          </a:xfrm>
        </p:spPr>
        <p:txBody>
          <a:bodyPr anchor="ctr">
            <a:normAutofit/>
          </a:bodyPr>
          <a:lstStyle/>
          <a:p>
            <a:r>
              <a:rPr lang="en-GB" altLang="zh-CN" sz="3300" b="1" dirty="0"/>
              <a:t>Garbage in, garbage out</a:t>
            </a:r>
            <a:endParaRPr lang="zh-CN" altLang="en-US" sz="3300" b="1" dirty="0"/>
          </a:p>
        </p:txBody>
      </p:sp>
      <p:sp>
        <p:nvSpPr>
          <p:cNvPr id="3" name="内容占位符 2">
            <a:extLst>
              <a:ext uri="{FF2B5EF4-FFF2-40B4-BE49-F238E27FC236}">
                <a16:creationId xmlns:a16="http://schemas.microsoft.com/office/drawing/2014/main" id="{CD98B7E0-39D2-4E84-8D4F-62512729A7DF}"/>
              </a:ext>
            </a:extLst>
          </p:cNvPr>
          <p:cNvSpPr>
            <a:spLocks noGrp="1"/>
          </p:cNvSpPr>
          <p:nvPr>
            <p:ph idx="1"/>
          </p:nvPr>
        </p:nvSpPr>
        <p:spPr>
          <a:xfrm>
            <a:off x="838200" y="1463040"/>
            <a:ext cx="3981994" cy="4113741"/>
          </a:xfrm>
        </p:spPr>
        <p:txBody>
          <a:bodyPr>
            <a:normAutofit/>
          </a:bodyPr>
          <a:lstStyle/>
          <a:p>
            <a:pPr marL="0" indent="0">
              <a:buNone/>
            </a:pPr>
            <a:r>
              <a:rPr lang="en-GB" altLang="zh-CN" kern="100" dirty="0"/>
              <a:t>Raw data is like a heap of household waste</a:t>
            </a:r>
          </a:p>
          <a:p>
            <a:pPr marL="0" indent="0">
              <a:buNone/>
            </a:pPr>
            <a:endParaRPr lang="en-GB" altLang="zh-CN" kern="100" dirty="0"/>
          </a:p>
          <a:p>
            <a:pPr marL="0" indent="0">
              <a:buNone/>
            </a:pPr>
            <a:r>
              <a:rPr lang="en-GB" altLang="zh-CN" kern="100" dirty="0"/>
              <a:t>Lots of value, but most valuable if sorted, graded, cleaned, identified, etc. that just a single big pile of any old stuff. </a:t>
            </a:r>
            <a:endParaRPr lang="zh-CN" altLang="zh-CN" kern="100" dirty="0"/>
          </a:p>
          <a:p>
            <a:endParaRPr lang="zh-CN" altLang="en-US" dirty="0"/>
          </a:p>
        </p:txBody>
      </p:sp>
      <p:pic>
        <p:nvPicPr>
          <p:cNvPr id="4" name="图片 3">
            <a:extLst>
              <a:ext uri="{FF2B5EF4-FFF2-40B4-BE49-F238E27FC236}">
                <a16:creationId xmlns:a16="http://schemas.microsoft.com/office/drawing/2014/main" id="{E565D304-C464-41D3-BEEB-CA25BA82904B}"/>
              </a:ext>
            </a:extLst>
          </p:cNvPr>
          <p:cNvPicPr/>
          <p:nvPr/>
        </p:nvPicPr>
        <p:blipFill rotWithShape="1">
          <a:blip r:embed="rId3">
            <a:extLst>
              <a:ext uri="{837473B0-CC2E-450A-ABE3-18F120FF3D39}">
                <a1611:picAttrSrcUrl xmlns:a1611="http://schemas.microsoft.com/office/drawing/2016/11/main" r:id="rId4"/>
              </a:ext>
            </a:extLst>
          </a:blip>
          <a:srcRect l="3255" r="17994" b="-1"/>
          <a:stretch/>
        </p:blipFill>
        <p:spPr bwMode="auto">
          <a:xfrm>
            <a:off x="5183188" y="1463040"/>
            <a:ext cx="6170612" cy="4113741"/>
          </a:xfrm>
          <a:prstGeom prst="roundRect">
            <a:avLst>
              <a:gd name="adj" fmla="val 2736"/>
            </a:avLst>
          </a:prstGeom>
          <a:noFill/>
          <a:ln>
            <a:noFill/>
          </a:ln>
        </p:spPr>
      </p:pic>
      <p:sp>
        <p:nvSpPr>
          <p:cNvPr id="15" name="Slide Number Placeholder 4">
            <a:extLst>
              <a:ext uri="{FF2B5EF4-FFF2-40B4-BE49-F238E27FC236}">
                <a16:creationId xmlns:a16="http://schemas.microsoft.com/office/drawing/2014/main" id="{6A238A7A-C334-B5DC-E0C9-BD501E3994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6</a:t>
            </a:fld>
            <a:endParaRPr lang="en-US"/>
          </a:p>
        </p:txBody>
      </p:sp>
      <p:sp>
        <p:nvSpPr>
          <p:cNvPr id="5" name="TextBox 4">
            <a:extLst>
              <a:ext uri="{FF2B5EF4-FFF2-40B4-BE49-F238E27FC236}">
                <a16:creationId xmlns:a16="http://schemas.microsoft.com/office/drawing/2014/main" id="{738AC432-68C3-2FAB-25D8-F7A9788A22D3}"/>
              </a:ext>
            </a:extLst>
          </p:cNvPr>
          <p:cNvSpPr txBox="1"/>
          <p:nvPr/>
        </p:nvSpPr>
        <p:spPr>
          <a:xfrm>
            <a:off x="8788675" y="5376726"/>
            <a:ext cx="2565125"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www.greeneconomycoalition.org/news-analysis/waste-not-want-not">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236604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DE77-0B2D-4DB8-BE29-B07505BE99BF}"/>
              </a:ext>
            </a:extLst>
          </p:cNvPr>
          <p:cNvSpPr>
            <a:spLocks noGrp="1"/>
          </p:cNvSpPr>
          <p:nvPr>
            <p:ph type="title"/>
          </p:nvPr>
        </p:nvSpPr>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preparation is 80% of data science work</a:t>
            </a:r>
            <a:endParaRPr lang="zh-CN" altLang="en-US" sz="2800" b="1" dirty="0">
              <a:latin typeface="Arial" panose="020B0604020202020204" pitchFamily="34" charset="0"/>
              <a:cs typeface="Arial" panose="020B0604020202020204" pitchFamily="34" charset="0"/>
            </a:endParaRPr>
          </a:p>
        </p:txBody>
      </p:sp>
      <p:pic>
        <p:nvPicPr>
          <p:cNvPr id="8" name="图片 7" descr="What data scientists spend the most time doing: building training sets 3%, cleaning and organising data 60% coma collecting data sets 19%, mining data for patterns 9%, refining algorithms 4%, other 5%. ">
            <a:extLst>
              <a:ext uri="{FF2B5EF4-FFF2-40B4-BE49-F238E27FC236}">
                <a16:creationId xmlns:a16="http://schemas.microsoft.com/office/drawing/2014/main" id="{B644CAA4-BCA0-46AF-A714-1F634B3D4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3031"/>
            <a:ext cx="11647856" cy="3806190"/>
          </a:xfrm>
          <a:prstGeom prst="rect">
            <a:avLst/>
          </a:prstGeom>
        </p:spPr>
      </p:pic>
    </p:spTree>
    <p:extLst>
      <p:ext uri="{BB962C8B-B14F-4D97-AF65-F5344CB8AC3E}">
        <p14:creationId xmlns:p14="http://schemas.microsoft.com/office/powerpoint/2010/main" val="7646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63E73-180F-45B0-AFA8-5C5F42B121C5}"/>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Collecting data</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3BE9820-0F78-4D79-9AA2-58B7CFE0749D}"/>
              </a:ext>
            </a:extLst>
          </p:cNvPr>
          <p:cNvSpPr>
            <a:spLocks noGrp="1"/>
          </p:cNvSpPr>
          <p:nvPr>
            <p:ph type="body" sz="quarter" idx="13"/>
          </p:nvPr>
        </p:nvSpPr>
        <p:spPr/>
        <p:txBody>
          <a:bodyPr>
            <a:normAutofit/>
          </a:bodyPr>
          <a:lstStyle/>
          <a:p>
            <a:r>
              <a:rPr lang="en-US" altLang="zh-CN" dirty="0">
                <a:latin typeface="+mn-lt"/>
                <a:cs typeface="Arial" panose="020B0604020202020204" pitchFamily="34" charset="0"/>
              </a:rPr>
              <a:t>Generate own data </a:t>
            </a:r>
          </a:p>
          <a:p>
            <a:r>
              <a:rPr lang="en-US" altLang="zh-CN" dirty="0">
                <a:latin typeface="+mn-lt"/>
                <a:cs typeface="Arial" panose="020B0604020202020204" pitchFamily="34" charset="0"/>
              </a:rPr>
              <a:t>Scrape from websites/API’s</a:t>
            </a:r>
          </a:p>
          <a:p>
            <a:r>
              <a:rPr lang="en-US" altLang="zh-CN" dirty="0">
                <a:latin typeface="+mn-lt"/>
                <a:cs typeface="Arial" panose="020B0604020202020204" pitchFamily="34" charset="0"/>
              </a:rPr>
              <a:t>From third-party platforms, e.g. Statista, World Bank, UKDS</a:t>
            </a:r>
            <a:endParaRPr lang="en-US" altLang="zh-CN" dirty="0">
              <a:latin typeface="+mn-lt"/>
            </a:endParaRPr>
          </a:p>
          <a:p>
            <a:r>
              <a:rPr lang="en-US" altLang="zh-CN" dirty="0">
                <a:latin typeface="+mn-lt"/>
              </a:rPr>
              <a:t>Capture actions from automated processes</a:t>
            </a:r>
          </a:p>
          <a:p>
            <a:r>
              <a:rPr lang="en-US" altLang="zh-CN" dirty="0">
                <a:latin typeface="+mn-lt"/>
                <a:cs typeface="Arial" panose="020B0604020202020204" pitchFamily="34" charset="0"/>
              </a:rPr>
              <a:t>Others?</a:t>
            </a:r>
          </a:p>
          <a:p>
            <a:endParaRPr lang="en-US" altLang="zh-CN" dirty="0">
              <a:latin typeface="+mn-lt"/>
              <a:cs typeface="Arial" panose="020B0604020202020204" pitchFamily="34" charset="0"/>
            </a:endParaRPr>
          </a:p>
          <a:p>
            <a:endParaRPr lang="en-US" altLang="zh-CN" dirty="0">
              <a:latin typeface="+mn-lt"/>
              <a:cs typeface="Arial" panose="020B0604020202020204" pitchFamily="34" charset="0"/>
            </a:endParaRPr>
          </a:p>
          <a:p>
            <a:endParaRPr lang="en-US" altLang="zh-CN" dirty="0">
              <a:latin typeface="+mn-lt"/>
              <a:cs typeface="Arial" panose="020B0604020202020204" pitchFamily="34" charset="0"/>
            </a:endParaRPr>
          </a:p>
          <a:p>
            <a:endParaRPr lang="zh-CN" altLang="en-US" dirty="0">
              <a:latin typeface="+mn-lt"/>
              <a:cs typeface="Arial" panose="020B0604020202020204" pitchFamily="34" charset="0"/>
            </a:endParaRPr>
          </a:p>
        </p:txBody>
      </p:sp>
    </p:spTree>
    <p:extLst>
      <p:ext uri="{BB962C8B-B14F-4D97-AF65-F5344CB8AC3E}">
        <p14:creationId xmlns:p14="http://schemas.microsoft.com/office/powerpoint/2010/main" val="15572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44B07-33D4-432E-A9BB-A1C8CAFFC889}"/>
              </a:ext>
            </a:extLst>
          </p:cNvPr>
          <p:cNvSpPr>
            <a:spLocks noGrp="1"/>
          </p:cNvSpPr>
          <p:nvPr>
            <p:ph type="title"/>
          </p:nvPr>
        </p:nvSpPr>
        <p:spPr>
          <a:xfrm>
            <a:off x="838200" y="519964"/>
            <a:ext cx="9977271" cy="548819"/>
          </a:xfrm>
        </p:spPr>
        <p:txBody>
          <a:bodyPr anchor="ctr">
            <a:normAutofit/>
          </a:bodyPr>
          <a:lstStyle/>
          <a:p>
            <a:r>
              <a:rPr lang="en-US" altLang="zh-CN" sz="3300" b="1" dirty="0"/>
              <a:t>Always check data</a:t>
            </a:r>
            <a:endParaRPr lang="zh-CN" altLang="en-US" sz="3300" b="1" dirty="0"/>
          </a:p>
        </p:txBody>
      </p:sp>
      <p:sp>
        <p:nvSpPr>
          <p:cNvPr id="3" name="内容占位符 2">
            <a:extLst>
              <a:ext uri="{FF2B5EF4-FFF2-40B4-BE49-F238E27FC236}">
                <a16:creationId xmlns:a16="http://schemas.microsoft.com/office/drawing/2014/main" id="{DE0723AC-E15A-48A4-A036-775E93486ECF}"/>
              </a:ext>
            </a:extLst>
          </p:cNvPr>
          <p:cNvSpPr>
            <a:spLocks noGrp="1"/>
          </p:cNvSpPr>
          <p:nvPr>
            <p:ph idx="14"/>
          </p:nvPr>
        </p:nvSpPr>
        <p:spPr>
          <a:xfrm>
            <a:off x="838200" y="1459478"/>
            <a:ext cx="5044440" cy="4351338"/>
          </a:xfrm>
        </p:spPr>
        <p:txBody>
          <a:bodyPr>
            <a:normAutofit/>
          </a:bodyPr>
          <a:lstStyle/>
          <a:p>
            <a:pPr marL="0" indent="0">
              <a:buNone/>
            </a:pPr>
            <a:r>
              <a:rPr lang="en-US" altLang="zh-CN" dirty="0"/>
              <a:t>Meta data: </a:t>
            </a:r>
            <a:r>
              <a:rPr lang="en-GB" altLang="zh-CN" kern="100" dirty="0"/>
              <a:t>“data about data” </a:t>
            </a:r>
            <a:endParaRPr lang="en-US" altLang="zh-CN" dirty="0"/>
          </a:p>
          <a:p>
            <a:r>
              <a:rPr lang="en-GB" altLang="zh-CN" kern="100" dirty="0">
                <a:effectLst/>
              </a:rPr>
              <a:t>Understanding data availability, types, quantity, complexity, etc. </a:t>
            </a:r>
            <a:endParaRPr lang="zh-CN" altLang="zh-CN" kern="100" dirty="0">
              <a:effectLst/>
            </a:endParaRPr>
          </a:p>
          <a:p>
            <a:endParaRPr lang="en-US" altLang="zh-CN" dirty="0"/>
          </a:p>
          <a:p>
            <a:pPr marL="0" indent="0">
              <a:buNone/>
            </a:pPr>
            <a:r>
              <a:rPr lang="en-US" altLang="zh-CN" dirty="0"/>
              <a:t>Exploratory Data Analysis (EDA)</a:t>
            </a:r>
          </a:p>
          <a:p>
            <a:r>
              <a:rPr lang="en-US" altLang="zh-CN" dirty="0"/>
              <a:t>Analyzing data sets to summarize their main characteristics, often with visual methods. </a:t>
            </a:r>
            <a:endParaRPr lang="zh-CN" altLang="en-US" dirty="0"/>
          </a:p>
        </p:txBody>
      </p:sp>
      <p:pic>
        <p:nvPicPr>
          <p:cNvPr id="2050" name="Picture 2">
            <a:extLst>
              <a:ext uri="{FF2B5EF4-FFF2-40B4-BE49-F238E27FC236}">
                <a16:creationId xmlns:a16="http://schemas.microsoft.com/office/drawing/2014/main" id="{EE00D292-60D6-4D94-A439-9540CB4841C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0" y="1757052"/>
            <a:ext cx="5044440" cy="3783330"/>
          </a:xfrm>
          <a:prstGeom prst="rect">
            <a:avLst/>
          </a:prstGeom>
          <a:solidFill>
            <a:srgbClr val="FFFFFF"/>
          </a:solidFill>
        </p:spPr>
      </p:pic>
      <p:sp>
        <p:nvSpPr>
          <p:cNvPr id="2055" name="Slide Number Placeholder 4">
            <a:extLst>
              <a:ext uri="{FF2B5EF4-FFF2-40B4-BE49-F238E27FC236}">
                <a16:creationId xmlns:a16="http://schemas.microsoft.com/office/drawing/2014/main" id="{2596B4BC-ADC7-2E17-1D0B-98E3C5B0D755}"/>
              </a:ext>
            </a:extLst>
          </p:cNvPr>
          <p:cNvSpPr>
            <a:spLocks noGrp="1"/>
          </p:cNvSpPr>
          <p:nvPr>
            <p:ph type="sldNum" sz="quarter" idx="12"/>
          </p:nvPr>
        </p:nvSpPr>
        <p:spPr>
          <a:xfrm>
            <a:off x="8610600" y="6356350"/>
            <a:ext cx="2743200" cy="365125"/>
          </a:xfrm>
        </p:spPr>
        <p:txBody>
          <a:bodyPr/>
          <a:lstStyle/>
          <a:p>
            <a:pPr>
              <a:spcAft>
                <a:spcPts val="600"/>
              </a:spcAft>
            </a:pPr>
            <a:fld id="{016687C5-7511-7743-B429-3BDBE272F28B}" type="slidenum">
              <a:rPr lang="en-US" smtClean="0"/>
              <a:pPr>
                <a:spcAft>
                  <a:spcPts val="600"/>
                </a:spcAft>
              </a:pPr>
              <a:t>9</a:t>
            </a:fld>
            <a:endParaRPr lang="en-US"/>
          </a:p>
        </p:txBody>
      </p:sp>
    </p:spTree>
    <p:extLst>
      <p:ext uri="{BB962C8B-B14F-4D97-AF65-F5344CB8AC3E}">
        <p14:creationId xmlns:p14="http://schemas.microsoft.com/office/powerpoint/2010/main" val="24672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6A3BF6-5E26-4764-BA80-8BC242DCD14D}">
  <ds:schemaRefs>
    <ds:schemaRef ds:uri="http://schemas.microsoft.com/sharepoint/v3/contenttype/forms"/>
  </ds:schemaRefs>
</ds:datastoreItem>
</file>

<file path=customXml/itemProps2.xml><?xml version="1.0" encoding="utf-8"?>
<ds:datastoreItem xmlns:ds="http://schemas.openxmlformats.org/officeDocument/2006/customXml" ds:itemID="{D6597555-7FD7-4FC5-AAA5-9D47C69934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D4857A-DAF0-4B27-8305-2C4C9694E27D}">
  <ds:schemaRef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1d2e6339-9963-4444-b0f2-be5dad007de0"/>
    <ds:schemaRef ds:uri="28b91107-4a81-451c-84f7-f52706813e2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AccessiblePowerPointTemplate</Template>
  <TotalTime>362</TotalTime>
  <Words>6522</Words>
  <Application>Microsoft Office PowerPoint</Application>
  <PresentationFormat>Widescreen</PresentationFormat>
  <Paragraphs>617</Paragraphs>
  <Slides>55</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等线</vt:lpstr>
      <vt:lpstr>arial</vt:lpstr>
      <vt:lpstr>arial</vt:lpstr>
      <vt:lpstr>Calibri</vt:lpstr>
      <vt:lpstr>Helvetica</vt:lpstr>
      <vt:lpstr>Helvetica Neue</vt:lpstr>
      <vt:lpstr>inherit</vt:lpstr>
      <vt:lpstr>proxima_novalight</vt:lpstr>
      <vt:lpstr>PT Sans</vt:lpstr>
      <vt:lpstr>urw-din</vt:lpstr>
      <vt:lpstr>Office Theme</vt:lpstr>
      <vt:lpstr>Data Pre-processing</vt:lpstr>
      <vt:lpstr>Table of contents</vt:lpstr>
      <vt:lpstr>What is data pre-processing?</vt:lpstr>
      <vt:lpstr>Definition</vt:lpstr>
      <vt:lpstr>The context</vt:lpstr>
      <vt:lpstr>Garbage in, garbage out</vt:lpstr>
      <vt:lpstr>Data preparation is 80% of data science work</vt:lpstr>
      <vt:lpstr>Collecting data</vt:lpstr>
      <vt:lpstr>Always check data</vt:lpstr>
      <vt:lpstr>Integration</vt:lpstr>
      <vt:lpstr>Data Integration</vt:lpstr>
      <vt:lpstr>Joining</vt:lpstr>
      <vt:lpstr>Inner join</vt:lpstr>
      <vt:lpstr>Outer join</vt:lpstr>
      <vt:lpstr>Left join</vt:lpstr>
      <vt:lpstr>Joining difficulties</vt:lpstr>
      <vt:lpstr>Example – Health Surveillance</vt:lpstr>
      <vt:lpstr>Linking Data</vt:lpstr>
      <vt:lpstr>Linking Data</vt:lpstr>
      <vt:lpstr>Enriching Data</vt:lpstr>
      <vt:lpstr>Cleaning</vt:lpstr>
      <vt:lpstr>Why Data Cleaning?</vt:lpstr>
      <vt:lpstr>Quality Issues</vt:lpstr>
      <vt:lpstr>Dirty Data – Example</vt:lpstr>
      <vt:lpstr>No Easy Fix for Missing Values</vt:lpstr>
      <vt:lpstr>No Easy Fix – Time Series Data</vt:lpstr>
      <vt:lpstr>How to Handle Noisy Data?</vt:lpstr>
      <vt:lpstr>Binning Methods for Data Smoothing</vt:lpstr>
      <vt:lpstr>Other relevant concepts</vt:lpstr>
      <vt:lpstr>Reduction</vt:lpstr>
      <vt:lpstr>Data Reduction</vt:lpstr>
      <vt:lpstr>Data Reduction During Integration</vt:lpstr>
      <vt:lpstr>Data Reduction Strategies</vt:lpstr>
      <vt:lpstr>Variable Reduction – Correlation analysis</vt:lpstr>
      <vt:lpstr>Correlation Analysis – Numerical Variables</vt:lpstr>
      <vt:lpstr>Correlation Analysis – Numerical Variables </vt:lpstr>
      <vt:lpstr>Visualising Correlation Coefficients</vt:lpstr>
      <vt:lpstr>Correlation Analysis</vt:lpstr>
      <vt:lpstr>Variable Reduction – Principal Component Analysis</vt:lpstr>
      <vt:lpstr>Numerosity Reduction</vt:lpstr>
      <vt:lpstr>Sampling</vt:lpstr>
      <vt:lpstr>Transformation</vt:lpstr>
      <vt:lpstr>Tidy data</vt:lpstr>
      <vt:lpstr>Is it tidy?</vt:lpstr>
      <vt:lpstr>It is tidier now.</vt:lpstr>
      <vt:lpstr>Data Transformation</vt:lpstr>
      <vt:lpstr>Data Transformation Examples </vt:lpstr>
      <vt:lpstr>Data Transformation – Examples cont.</vt:lpstr>
      <vt:lpstr>One-hot Encoding </vt:lpstr>
      <vt:lpstr>Min-Max Normalisation</vt:lpstr>
      <vt:lpstr>Z-score Normalisation</vt:lpstr>
      <vt:lpstr>Normalisation by Decimal Scaling</vt:lpstr>
      <vt:lpstr>Acknowledgement </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Kasmire</dc:creator>
  <cp:lastModifiedBy>Julia Kasmire</cp:lastModifiedBy>
  <cp:revision>7</cp:revision>
  <dcterms:created xsi:type="dcterms:W3CDTF">2022-01-10T11:02:25Z</dcterms:created>
  <dcterms:modified xsi:type="dcterms:W3CDTF">2023-05-03T09:14:18Z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